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22"/>
  </p:notesMasterIdLst>
  <p:sldIdLst>
    <p:sldId id="281" r:id="rId2"/>
    <p:sldId id="256" r:id="rId3"/>
    <p:sldId id="257" r:id="rId4"/>
    <p:sldId id="273" r:id="rId5"/>
    <p:sldId id="258" r:id="rId6"/>
    <p:sldId id="259" r:id="rId7"/>
    <p:sldId id="263" r:id="rId8"/>
    <p:sldId id="260" r:id="rId9"/>
    <p:sldId id="261" r:id="rId10"/>
    <p:sldId id="264" r:id="rId11"/>
    <p:sldId id="265" r:id="rId12"/>
    <p:sldId id="266" r:id="rId13"/>
    <p:sldId id="267" r:id="rId14"/>
    <p:sldId id="270" r:id="rId15"/>
    <p:sldId id="271" r:id="rId16"/>
    <p:sldId id="272" r:id="rId17"/>
    <p:sldId id="274" r:id="rId18"/>
    <p:sldId id="278" r:id="rId19"/>
    <p:sldId id="279" r:id="rId20"/>
    <p:sldId id="280"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43"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155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13767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966334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548976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751346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98181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62419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6407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BDF68E2-58F2-4D09-BE8B-E3BD06533059}" type="datetimeFigureOut">
              <a:rPr lang="en-US" smtClean="0"/>
              <a:t>6/24/2024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60859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6/24/2024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76395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6/24/2024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7447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9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6/24/2024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335476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6/24/2024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5456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628495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6/24/2024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211858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6/24/2024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956147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6/24/2024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327315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551003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6/24/2024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8764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8624D31-43A5-475A-80CF-332C9F6DCF35}" type="datetimeFigureOut">
              <a:rPr lang="en-US" smtClean="0"/>
              <a:t>6/24/2024</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87238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56011B-3EB5-47CB-9A25-8B59F9B6A6EB}"/>
              </a:ext>
            </a:extLst>
          </p:cNvPr>
          <p:cNvSpPr txBox="1"/>
          <p:nvPr/>
        </p:nvSpPr>
        <p:spPr>
          <a:xfrm>
            <a:off x="4550734" y="2073348"/>
            <a:ext cx="4146699" cy="1938992"/>
          </a:xfrm>
          <a:prstGeom prst="rect">
            <a:avLst/>
          </a:prstGeom>
          <a:noFill/>
        </p:spPr>
        <p:txBody>
          <a:bodyPr wrap="square" rtlCol="0">
            <a:spAutoFit/>
          </a:bodyPr>
          <a:lstStyle/>
          <a:p>
            <a:r>
              <a:rPr lang="en-US" sz="4000" dirty="0"/>
              <a:t>HW</a:t>
            </a:r>
          </a:p>
          <a:p>
            <a:r>
              <a:rPr lang="en-US" sz="4000" dirty="0"/>
              <a:t>Assignment</a:t>
            </a:r>
          </a:p>
          <a:p>
            <a:r>
              <a:rPr lang="en-US" sz="4000" dirty="0"/>
              <a:t>Module -1 Quiz</a:t>
            </a:r>
            <a:endParaRPr lang="en-IN" sz="4000" dirty="0"/>
          </a:p>
        </p:txBody>
      </p:sp>
    </p:spTree>
    <p:extLst>
      <p:ext uri="{BB962C8B-B14F-4D97-AF65-F5344CB8AC3E}">
        <p14:creationId xmlns:p14="http://schemas.microsoft.com/office/powerpoint/2010/main" val="3306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AADBC5-6F98-45B0-8D71-5160E204BBB5}"/>
              </a:ext>
            </a:extLst>
          </p:cNvPr>
          <p:cNvPicPr>
            <a:picLocks noChangeAspect="1"/>
          </p:cNvPicPr>
          <p:nvPr/>
        </p:nvPicPr>
        <p:blipFill>
          <a:blip r:embed="rId3"/>
          <a:stretch>
            <a:fillRect/>
          </a:stretch>
        </p:blipFill>
        <p:spPr>
          <a:xfrm>
            <a:off x="0" y="0"/>
            <a:ext cx="14630400" cy="8229600"/>
          </a:xfrm>
          <a:prstGeom prst="rect">
            <a:avLst/>
          </a:prstGeom>
        </p:spPr>
      </p:pic>
      <p:pic>
        <p:nvPicPr>
          <p:cNvPr id="4"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5" name="Text 2"/>
          <p:cNvSpPr/>
          <p:nvPr/>
        </p:nvSpPr>
        <p:spPr>
          <a:xfrm>
            <a:off x="4448269" y="0"/>
            <a:ext cx="7477601" cy="1916430"/>
          </a:xfrm>
          <a:prstGeom prst="rect">
            <a:avLst/>
          </a:prstGeom>
          <a:solidFill>
            <a:schemeClr val="accent1">
              <a:lumMod val="20000"/>
              <a:lumOff val="80000"/>
            </a:schemeClr>
          </a:solidFill>
          <a:ln/>
        </p:spPr>
        <p:txBody>
          <a:bodyPr wrap="square" rtlCol="0" anchor="t"/>
          <a:lstStyle/>
          <a:p>
            <a:pPr marL="0" indent="0">
              <a:lnSpc>
                <a:spcPts val="7545"/>
              </a:lnSpc>
              <a:buNone/>
            </a:pPr>
            <a:r>
              <a:rPr lang="en-US" sz="6036" dirty="0">
                <a:solidFill>
                  <a:srgbClr val="5955EB"/>
                </a:solidFill>
                <a:latin typeface="Libre Baskerville" pitchFamily="34" charset="0"/>
                <a:ea typeface="Libre Baskerville" pitchFamily="34" charset="-122"/>
                <a:cs typeface="Libre Baskerville" pitchFamily="34" charset="-120"/>
              </a:rPr>
              <a:t>Prime Factorization</a:t>
            </a:r>
            <a:endParaRPr lang="en-US" sz="6036" dirty="0"/>
          </a:p>
        </p:txBody>
      </p:sp>
      <p:sp>
        <p:nvSpPr>
          <p:cNvPr id="6" name="Text 3"/>
          <p:cNvSpPr/>
          <p:nvPr/>
        </p:nvSpPr>
        <p:spPr>
          <a:xfrm>
            <a:off x="5833463" y="2346978"/>
            <a:ext cx="7477601" cy="999768"/>
          </a:xfrm>
          <a:prstGeom prst="rect">
            <a:avLst/>
          </a:prstGeom>
          <a:noFill/>
          <a:ln/>
        </p:spPr>
        <p:txBody>
          <a:bodyPr wrap="square" rtlCol="0" anchor="t"/>
          <a:lstStyle/>
          <a:p>
            <a:pPr marL="457200" indent="-457200" algn="just">
              <a:lnSpc>
                <a:spcPct val="150000"/>
              </a:lnSpc>
              <a:buFont typeface="Arial" panose="020B0604020202020204" pitchFamily="34" charset="0"/>
              <a:buChar char="•"/>
            </a:pPr>
            <a:r>
              <a:rPr lang="en-US" sz="3200" dirty="0">
                <a:solidFill>
                  <a:srgbClr val="49495A"/>
                </a:solidFill>
                <a:latin typeface="Open Sans" pitchFamily="34" charset="0"/>
                <a:ea typeface="Open Sans" pitchFamily="34" charset="-122"/>
                <a:cs typeface="Open Sans" pitchFamily="34" charset="-120"/>
              </a:rPr>
              <a:t>Prime factorization is the process of breaking down a number into its prime factors. </a:t>
            </a:r>
          </a:p>
          <a:p>
            <a:pPr marL="457200" indent="-457200" algn="just">
              <a:lnSpc>
                <a:spcPct val="150000"/>
              </a:lnSpc>
              <a:buFont typeface="Arial" panose="020B0604020202020204" pitchFamily="34" charset="0"/>
              <a:buChar char="•"/>
            </a:pPr>
            <a:r>
              <a:rPr lang="en-US" sz="3200" dirty="0">
                <a:solidFill>
                  <a:srgbClr val="49495A"/>
                </a:solidFill>
                <a:latin typeface="Open Sans" pitchFamily="34" charset="0"/>
                <a:ea typeface="Open Sans" pitchFamily="34" charset="-122"/>
                <a:cs typeface="Open Sans" pitchFamily="34" charset="-120"/>
              </a:rPr>
              <a:t>Prime numbers are the building blocks of all whole numbers.</a:t>
            </a:r>
            <a:endParaRPr lang="en-US" sz="3200" dirty="0"/>
          </a:p>
        </p:txBody>
      </p:sp>
      <p:sp>
        <p:nvSpPr>
          <p:cNvPr id="7" name="Shape 4"/>
          <p:cNvSpPr/>
          <p:nvPr/>
        </p:nvSpPr>
        <p:spPr>
          <a:xfrm>
            <a:off x="6319599" y="5686663"/>
            <a:ext cx="355402" cy="355402"/>
          </a:xfrm>
          <a:prstGeom prst="roundRect">
            <a:avLst>
              <a:gd name="adj" fmla="val 25726039"/>
            </a:avLst>
          </a:prstGeom>
          <a:noFill/>
          <a:ln w="7620">
            <a:solidFill>
              <a:srgbClr val="FFFFFF"/>
            </a:solidFill>
            <a:prstDash val="solid"/>
          </a:ln>
        </p:spPr>
      </p:sp>
    </p:spTree>
    <p:extLst>
      <p:ext uri="{BB962C8B-B14F-4D97-AF65-F5344CB8AC3E}">
        <p14:creationId xmlns:p14="http://schemas.microsoft.com/office/powerpoint/2010/main" val="2883270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841F7AA-0B3C-4E42-83AC-AD708534DF33}"/>
              </a:ext>
            </a:extLst>
          </p:cNvPr>
          <p:cNvPicPr>
            <a:picLocks noChangeAspect="1"/>
          </p:cNvPicPr>
          <p:nvPr/>
        </p:nvPicPr>
        <p:blipFill>
          <a:blip r:embed="rId3"/>
          <a:stretch>
            <a:fillRect/>
          </a:stretch>
        </p:blipFill>
        <p:spPr>
          <a:xfrm>
            <a:off x="152400" y="162460"/>
            <a:ext cx="14630400" cy="8229600"/>
          </a:xfrm>
          <a:prstGeom prst="rect">
            <a:avLst/>
          </a:prstGeom>
        </p:spPr>
      </p:pic>
      <p:sp>
        <p:nvSpPr>
          <p:cNvPr id="4" name="Text 2"/>
          <p:cNvSpPr/>
          <p:nvPr/>
        </p:nvSpPr>
        <p:spPr>
          <a:xfrm>
            <a:off x="1912620" y="872601"/>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Prime Factors</a:t>
            </a:r>
            <a:endParaRPr lang="en-US" sz="4374" dirty="0"/>
          </a:p>
        </p:txBody>
      </p:sp>
      <p:sp>
        <p:nvSpPr>
          <p:cNvPr id="5" name="Text 3"/>
          <p:cNvSpPr/>
          <p:nvPr/>
        </p:nvSpPr>
        <p:spPr>
          <a:xfrm>
            <a:off x="2017523" y="1834093"/>
            <a:ext cx="10554414" cy="666512"/>
          </a:xfrm>
          <a:prstGeom prst="rect">
            <a:avLst/>
          </a:prstGeom>
          <a:noFill/>
          <a:ln/>
        </p:spPr>
        <p:txBody>
          <a:bodyPr wrap="square" rtlCol="0" anchor="t"/>
          <a:lstStyle/>
          <a:p>
            <a:pPr marL="342900" indent="-342900">
              <a:lnSpc>
                <a:spcPts val="2624"/>
              </a:lnSpc>
              <a:buFont typeface="Arial" panose="020B0604020202020204" pitchFamily="34" charset="0"/>
              <a:buChar char="•"/>
            </a:pPr>
            <a:r>
              <a:rPr lang="en-US" sz="2400" dirty="0">
                <a:solidFill>
                  <a:srgbClr val="49495A"/>
                </a:solidFill>
                <a:latin typeface="Open Sans" pitchFamily="34" charset="0"/>
                <a:ea typeface="Open Sans" pitchFamily="34" charset="-122"/>
                <a:cs typeface="Open Sans" pitchFamily="34" charset="-120"/>
              </a:rPr>
              <a:t>A prime factor is a prime number that divides another number without a remainder. </a:t>
            </a:r>
          </a:p>
          <a:p>
            <a:pPr marL="342900" indent="-342900">
              <a:lnSpc>
                <a:spcPts val="2624"/>
              </a:lnSpc>
              <a:buFont typeface="Arial" panose="020B0604020202020204" pitchFamily="34" charset="0"/>
              <a:buChar char="•"/>
            </a:pPr>
            <a:r>
              <a:rPr lang="en-US" sz="2400" dirty="0">
                <a:solidFill>
                  <a:srgbClr val="49495A"/>
                </a:solidFill>
                <a:latin typeface="Open Sans" pitchFamily="34" charset="0"/>
                <a:ea typeface="Open Sans" pitchFamily="34" charset="-122"/>
                <a:cs typeface="Open Sans" pitchFamily="34" charset="-120"/>
              </a:rPr>
              <a:t>For example, the prime factors of 12 are 2 and 3, because 2 × 2 × 3 = 12.</a:t>
            </a:r>
            <a:endParaRPr lang="en-US" sz="2400" dirty="0"/>
          </a:p>
        </p:txBody>
      </p:sp>
      <p:sp>
        <p:nvSpPr>
          <p:cNvPr id="6" name="Shape 4"/>
          <p:cNvSpPr/>
          <p:nvPr/>
        </p:nvSpPr>
        <p:spPr>
          <a:xfrm>
            <a:off x="2037993" y="4027289"/>
            <a:ext cx="499943" cy="499943"/>
          </a:xfrm>
          <a:prstGeom prst="roundRect">
            <a:avLst>
              <a:gd name="adj" fmla="val 26667"/>
            </a:avLst>
          </a:prstGeom>
          <a:solidFill>
            <a:srgbClr val="DED6FF"/>
          </a:solidFill>
          <a:ln/>
        </p:spPr>
      </p:sp>
      <p:sp>
        <p:nvSpPr>
          <p:cNvPr id="7" name="Text 5"/>
          <p:cNvSpPr/>
          <p:nvPr/>
        </p:nvSpPr>
        <p:spPr>
          <a:xfrm>
            <a:off x="2213610" y="4110633"/>
            <a:ext cx="148709" cy="333256"/>
          </a:xfrm>
          <a:prstGeom prst="rect">
            <a:avLst/>
          </a:prstGeom>
          <a:noFill/>
          <a:ln/>
        </p:spPr>
        <p:txBody>
          <a:bodyPr wrap="none" rtlCol="0" anchor="t"/>
          <a:lstStyle/>
          <a:p>
            <a:pPr marL="0" indent="0" algn="ctr">
              <a:lnSpc>
                <a:spcPts val="2624"/>
              </a:lnSpc>
              <a:buNone/>
            </a:pPr>
            <a:r>
              <a:rPr lang="en-US" sz="2624" dirty="0">
                <a:solidFill>
                  <a:srgbClr val="5955EB"/>
                </a:solidFill>
                <a:latin typeface="Libre Baskerville" pitchFamily="34" charset="0"/>
                <a:ea typeface="Libre Baskerville" pitchFamily="34" charset="-122"/>
                <a:cs typeface="Libre Baskerville" pitchFamily="34" charset="-120"/>
              </a:rPr>
              <a:t>1</a:t>
            </a:r>
            <a:endParaRPr lang="en-US" sz="2624" dirty="0"/>
          </a:p>
        </p:txBody>
      </p:sp>
      <p:sp>
        <p:nvSpPr>
          <p:cNvPr id="8" name="Text 6"/>
          <p:cNvSpPr/>
          <p:nvPr/>
        </p:nvSpPr>
        <p:spPr>
          <a:xfrm>
            <a:off x="2760107" y="4027289"/>
            <a:ext cx="264795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Unique</a:t>
            </a:r>
            <a:endParaRPr lang="en-US" sz="2187" dirty="0"/>
          </a:p>
        </p:txBody>
      </p:sp>
      <p:sp>
        <p:nvSpPr>
          <p:cNvPr id="9" name="Text 7"/>
          <p:cNvSpPr/>
          <p:nvPr/>
        </p:nvSpPr>
        <p:spPr>
          <a:xfrm>
            <a:off x="2760107" y="4507706"/>
            <a:ext cx="2647950" cy="999768"/>
          </a:xfrm>
          <a:prstGeom prst="rect">
            <a:avLst/>
          </a:prstGeom>
          <a:noFill/>
          <a:ln/>
        </p:spPr>
        <p:txBody>
          <a:bodyPr wrap="square" rtlCol="0" anchor="t"/>
          <a:lstStyle/>
          <a:p>
            <a:pPr marL="0" indent="0">
              <a:lnSpc>
                <a:spcPts val="2624"/>
              </a:lnSpc>
              <a:buNone/>
            </a:pPr>
            <a:r>
              <a:rPr lang="en-US" sz="1750" dirty="0">
                <a:solidFill>
                  <a:srgbClr val="49495A"/>
                </a:solidFill>
                <a:latin typeface="Open Sans" pitchFamily="34" charset="0"/>
                <a:ea typeface="Open Sans" pitchFamily="34" charset="-122"/>
                <a:cs typeface="Open Sans" pitchFamily="34" charset="-120"/>
              </a:rPr>
              <a:t>Every number greater than one has a unique prime factorization.</a:t>
            </a:r>
            <a:endParaRPr lang="en-US" sz="1750" dirty="0"/>
          </a:p>
        </p:txBody>
      </p:sp>
      <p:sp>
        <p:nvSpPr>
          <p:cNvPr id="10" name="Shape 8"/>
          <p:cNvSpPr/>
          <p:nvPr/>
        </p:nvSpPr>
        <p:spPr>
          <a:xfrm>
            <a:off x="5630228" y="4027289"/>
            <a:ext cx="499943" cy="499943"/>
          </a:xfrm>
          <a:prstGeom prst="roundRect">
            <a:avLst>
              <a:gd name="adj" fmla="val 26667"/>
            </a:avLst>
          </a:prstGeom>
          <a:solidFill>
            <a:srgbClr val="DED6FF"/>
          </a:solidFill>
          <a:ln/>
        </p:spPr>
      </p:sp>
      <p:sp>
        <p:nvSpPr>
          <p:cNvPr id="11" name="Text 9"/>
          <p:cNvSpPr/>
          <p:nvPr/>
        </p:nvSpPr>
        <p:spPr>
          <a:xfrm>
            <a:off x="5777508" y="4110633"/>
            <a:ext cx="205383" cy="333256"/>
          </a:xfrm>
          <a:prstGeom prst="rect">
            <a:avLst/>
          </a:prstGeom>
          <a:noFill/>
          <a:ln/>
        </p:spPr>
        <p:txBody>
          <a:bodyPr wrap="none" rtlCol="0" anchor="t"/>
          <a:lstStyle/>
          <a:p>
            <a:pPr marL="0" indent="0" algn="ctr">
              <a:lnSpc>
                <a:spcPts val="2624"/>
              </a:lnSpc>
              <a:buNone/>
            </a:pPr>
            <a:r>
              <a:rPr lang="en-US" sz="2624" dirty="0">
                <a:solidFill>
                  <a:srgbClr val="5955EB"/>
                </a:solidFill>
                <a:latin typeface="Libre Baskerville" pitchFamily="34" charset="0"/>
                <a:ea typeface="Libre Baskerville" pitchFamily="34" charset="-122"/>
                <a:cs typeface="Libre Baskerville" pitchFamily="34" charset="-120"/>
              </a:rPr>
              <a:t>2</a:t>
            </a:r>
            <a:endParaRPr lang="en-US" sz="2624" dirty="0"/>
          </a:p>
        </p:txBody>
      </p:sp>
      <p:sp>
        <p:nvSpPr>
          <p:cNvPr id="12" name="Text 10"/>
          <p:cNvSpPr/>
          <p:nvPr/>
        </p:nvSpPr>
        <p:spPr>
          <a:xfrm>
            <a:off x="6352342" y="4027289"/>
            <a:ext cx="264795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Fundamental</a:t>
            </a:r>
            <a:endParaRPr lang="en-US" sz="2187" dirty="0"/>
          </a:p>
        </p:txBody>
      </p:sp>
      <p:sp>
        <p:nvSpPr>
          <p:cNvPr id="13" name="Text 11"/>
          <p:cNvSpPr/>
          <p:nvPr/>
        </p:nvSpPr>
        <p:spPr>
          <a:xfrm>
            <a:off x="6352342" y="4507706"/>
            <a:ext cx="2647950" cy="1333024"/>
          </a:xfrm>
          <a:prstGeom prst="rect">
            <a:avLst/>
          </a:prstGeom>
          <a:noFill/>
          <a:ln/>
        </p:spPr>
        <p:txBody>
          <a:bodyPr wrap="square" rtlCol="0" anchor="t"/>
          <a:lstStyle/>
          <a:p>
            <a:pPr marL="0" indent="0">
              <a:lnSpc>
                <a:spcPts val="2624"/>
              </a:lnSpc>
              <a:buNone/>
            </a:pPr>
            <a:r>
              <a:rPr lang="en-US" sz="1750" dirty="0">
                <a:solidFill>
                  <a:srgbClr val="49495A"/>
                </a:solidFill>
                <a:latin typeface="Open Sans" pitchFamily="34" charset="0"/>
                <a:ea typeface="Open Sans" pitchFamily="34" charset="-122"/>
                <a:cs typeface="Open Sans" pitchFamily="34" charset="-120"/>
              </a:rPr>
              <a:t>The prime factors are the foundation of the number, revealing its structure.</a:t>
            </a:r>
            <a:endParaRPr lang="en-US" sz="1750" dirty="0"/>
          </a:p>
        </p:txBody>
      </p:sp>
      <p:sp>
        <p:nvSpPr>
          <p:cNvPr id="14" name="Shape 12"/>
          <p:cNvSpPr/>
          <p:nvPr/>
        </p:nvSpPr>
        <p:spPr>
          <a:xfrm>
            <a:off x="9222462" y="4027289"/>
            <a:ext cx="499943" cy="499943"/>
          </a:xfrm>
          <a:prstGeom prst="roundRect">
            <a:avLst>
              <a:gd name="adj" fmla="val 26667"/>
            </a:avLst>
          </a:prstGeom>
          <a:solidFill>
            <a:srgbClr val="DED6FF"/>
          </a:solidFill>
          <a:ln/>
        </p:spPr>
      </p:sp>
      <p:sp>
        <p:nvSpPr>
          <p:cNvPr id="15" name="Text 13"/>
          <p:cNvSpPr/>
          <p:nvPr/>
        </p:nvSpPr>
        <p:spPr>
          <a:xfrm>
            <a:off x="9369743" y="4110633"/>
            <a:ext cx="205383" cy="333256"/>
          </a:xfrm>
          <a:prstGeom prst="rect">
            <a:avLst/>
          </a:prstGeom>
          <a:noFill/>
          <a:ln/>
        </p:spPr>
        <p:txBody>
          <a:bodyPr wrap="none" rtlCol="0" anchor="t"/>
          <a:lstStyle/>
          <a:p>
            <a:pPr marL="0" indent="0" algn="ctr">
              <a:lnSpc>
                <a:spcPts val="2624"/>
              </a:lnSpc>
              <a:buNone/>
            </a:pPr>
            <a:r>
              <a:rPr lang="en-US" sz="2624" dirty="0">
                <a:solidFill>
                  <a:srgbClr val="5955EB"/>
                </a:solidFill>
                <a:latin typeface="Libre Baskerville" pitchFamily="34" charset="0"/>
                <a:ea typeface="Libre Baskerville" pitchFamily="34" charset="-122"/>
                <a:cs typeface="Libre Baskerville" pitchFamily="34" charset="-120"/>
              </a:rPr>
              <a:t>3</a:t>
            </a:r>
            <a:endParaRPr lang="en-US" sz="2624" dirty="0"/>
          </a:p>
        </p:txBody>
      </p:sp>
      <p:sp>
        <p:nvSpPr>
          <p:cNvPr id="16" name="Text 14"/>
          <p:cNvSpPr/>
          <p:nvPr/>
        </p:nvSpPr>
        <p:spPr>
          <a:xfrm>
            <a:off x="9944576" y="4027289"/>
            <a:ext cx="264795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Building Blocks</a:t>
            </a:r>
            <a:endParaRPr lang="en-US" sz="2187" dirty="0"/>
          </a:p>
        </p:txBody>
      </p:sp>
      <p:sp>
        <p:nvSpPr>
          <p:cNvPr id="17" name="Text 15"/>
          <p:cNvSpPr/>
          <p:nvPr/>
        </p:nvSpPr>
        <p:spPr>
          <a:xfrm>
            <a:off x="9944576" y="4507706"/>
            <a:ext cx="2647950" cy="1999536"/>
          </a:xfrm>
          <a:prstGeom prst="rect">
            <a:avLst/>
          </a:prstGeom>
          <a:noFill/>
          <a:ln/>
        </p:spPr>
        <p:txBody>
          <a:bodyPr wrap="square" rtlCol="0" anchor="t"/>
          <a:lstStyle/>
          <a:p>
            <a:pPr marL="0" indent="0">
              <a:lnSpc>
                <a:spcPts val="2624"/>
              </a:lnSpc>
              <a:buNone/>
            </a:pPr>
            <a:r>
              <a:rPr lang="en-US" sz="1750" dirty="0">
                <a:solidFill>
                  <a:srgbClr val="49495A"/>
                </a:solidFill>
                <a:latin typeface="Open Sans" pitchFamily="34" charset="0"/>
                <a:ea typeface="Open Sans" pitchFamily="34" charset="-122"/>
                <a:cs typeface="Open Sans" pitchFamily="34" charset="-120"/>
              </a:rPr>
              <a:t>Prime numbers are like building blocks for all whole numbers, and prime factorization shows how they fit together.</a:t>
            </a:r>
            <a:endParaRPr lang="en-US" sz="1750" dirty="0"/>
          </a:p>
        </p:txBody>
      </p:sp>
    </p:spTree>
    <p:extLst>
      <p:ext uri="{BB962C8B-B14F-4D97-AF65-F5344CB8AC3E}">
        <p14:creationId xmlns:p14="http://schemas.microsoft.com/office/powerpoint/2010/main" val="292403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4BBD81-B63C-4630-848F-4B12E92D6BB3}"/>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 2"/>
          <p:cNvSpPr/>
          <p:nvPr/>
        </p:nvSpPr>
        <p:spPr>
          <a:xfrm>
            <a:off x="1308787" y="846147"/>
            <a:ext cx="7893085" cy="878481"/>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Relatively Prime Numbers</a:t>
            </a:r>
            <a:endParaRPr lang="en-US" sz="4374" dirty="0"/>
          </a:p>
        </p:txBody>
      </p:sp>
      <p:sp>
        <p:nvSpPr>
          <p:cNvPr id="5" name="Text 3"/>
          <p:cNvSpPr/>
          <p:nvPr/>
        </p:nvSpPr>
        <p:spPr>
          <a:xfrm>
            <a:off x="2037993" y="1904263"/>
            <a:ext cx="10554414" cy="666512"/>
          </a:xfrm>
          <a:prstGeom prst="rect">
            <a:avLst/>
          </a:prstGeom>
          <a:noFill/>
          <a:ln/>
        </p:spPr>
        <p:txBody>
          <a:bodyPr wrap="square" rtlCol="0" anchor="t"/>
          <a:lstStyle/>
          <a:p>
            <a:pPr marL="0" indent="0">
              <a:lnSpc>
                <a:spcPts val="2624"/>
              </a:lnSpc>
              <a:buNone/>
            </a:pPr>
            <a:r>
              <a:rPr lang="en-US" sz="1750" b="1" dirty="0">
                <a:solidFill>
                  <a:srgbClr val="49495A"/>
                </a:solidFill>
                <a:latin typeface="Open Sans" pitchFamily="34" charset="0"/>
                <a:ea typeface="Open Sans" pitchFamily="34" charset="-122"/>
                <a:cs typeface="Open Sans" pitchFamily="34" charset="-120"/>
              </a:rPr>
              <a:t>Relatively prime numbers are two numbers that share no common factors other than 1. This means their greatest common divisor (GCD) is 1.</a:t>
            </a:r>
            <a:endParaRPr lang="en-US" sz="1750" b="1" dirty="0"/>
          </a:p>
        </p:txBody>
      </p:sp>
      <p:sp>
        <p:nvSpPr>
          <p:cNvPr id="6" name="Text 4"/>
          <p:cNvSpPr/>
          <p:nvPr/>
        </p:nvSpPr>
        <p:spPr>
          <a:xfrm>
            <a:off x="2037993" y="3105485"/>
            <a:ext cx="2777490" cy="347186"/>
          </a:xfrm>
          <a:prstGeom prst="rect">
            <a:avLst/>
          </a:prstGeom>
          <a:noFill/>
          <a:ln/>
        </p:spPr>
        <p:txBody>
          <a:bodyPr wrap="none" rtlCol="0" anchor="t"/>
          <a:lstStyle/>
          <a:p>
            <a:pPr marL="0" indent="0">
              <a:lnSpc>
                <a:spcPts val="2734"/>
              </a:lnSpc>
              <a:buNone/>
            </a:pPr>
            <a:r>
              <a:rPr lang="en-US" sz="2800" dirty="0">
                <a:solidFill>
                  <a:srgbClr val="5955EB"/>
                </a:solidFill>
                <a:latin typeface="Libre Baskerville" pitchFamily="34" charset="0"/>
                <a:ea typeface="Libre Baskerville" pitchFamily="34" charset="-122"/>
                <a:cs typeface="Libre Baskerville" pitchFamily="34" charset="-120"/>
              </a:rPr>
              <a:t>Example</a:t>
            </a:r>
            <a:endParaRPr lang="en-US" sz="2800" dirty="0"/>
          </a:p>
        </p:txBody>
      </p:sp>
      <p:sp>
        <p:nvSpPr>
          <p:cNvPr id="7" name="Text 5"/>
          <p:cNvSpPr/>
          <p:nvPr/>
        </p:nvSpPr>
        <p:spPr>
          <a:xfrm>
            <a:off x="2037993" y="3628891"/>
            <a:ext cx="5006221" cy="666512"/>
          </a:xfrm>
          <a:prstGeom prst="rect">
            <a:avLst/>
          </a:prstGeom>
          <a:noFill/>
          <a:ln/>
        </p:spPr>
        <p:txBody>
          <a:bodyPr wrap="square" rtlCol="0" anchor="t"/>
          <a:lstStyle/>
          <a:p>
            <a:pPr marL="0" indent="0">
              <a:lnSpc>
                <a:spcPts val="2624"/>
              </a:lnSpc>
              <a:buNone/>
            </a:pPr>
            <a:r>
              <a:rPr lang="en-US" sz="2000" dirty="0">
                <a:solidFill>
                  <a:srgbClr val="49495A"/>
                </a:solidFill>
                <a:latin typeface="Open Sans" pitchFamily="34" charset="0"/>
                <a:ea typeface="Open Sans" pitchFamily="34" charset="-122"/>
                <a:cs typeface="Open Sans" pitchFamily="34" charset="-120"/>
              </a:rPr>
              <a:t>8 and 15 are relatively prime because their only common factor is 1. 8 = 2 x 2 x 2, 15 = 3 x 5.</a:t>
            </a:r>
            <a:endParaRPr lang="en-US" sz="2000" dirty="0"/>
          </a:p>
        </p:txBody>
      </p:sp>
      <p:sp>
        <p:nvSpPr>
          <p:cNvPr id="8" name="Text 6"/>
          <p:cNvSpPr/>
          <p:nvPr/>
        </p:nvSpPr>
        <p:spPr>
          <a:xfrm>
            <a:off x="7528977" y="3279078"/>
            <a:ext cx="3106460" cy="347186"/>
          </a:xfrm>
          <a:prstGeom prst="rect">
            <a:avLst/>
          </a:prstGeom>
          <a:noFill/>
          <a:ln/>
        </p:spPr>
        <p:txBody>
          <a:bodyPr wrap="none" rtlCol="0" anchor="t"/>
          <a:lstStyle/>
          <a:p>
            <a:pPr marL="0" indent="0">
              <a:lnSpc>
                <a:spcPts val="2734"/>
              </a:lnSpc>
              <a:buNone/>
            </a:pPr>
            <a:r>
              <a:rPr lang="en-US" sz="2800" dirty="0">
                <a:solidFill>
                  <a:srgbClr val="5955EB"/>
                </a:solidFill>
                <a:latin typeface="Libre Baskerville" pitchFamily="34" charset="0"/>
                <a:ea typeface="Libre Baskerville" pitchFamily="34" charset="-122"/>
                <a:cs typeface="Libre Baskerville" pitchFamily="34" charset="-120"/>
              </a:rPr>
              <a:t>Visual Representation</a:t>
            </a:r>
            <a:endParaRPr lang="en-US" sz="2800" dirty="0"/>
          </a:p>
        </p:txBody>
      </p:sp>
      <p:sp>
        <p:nvSpPr>
          <p:cNvPr id="9" name="Text 7"/>
          <p:cNvSpPr/>
          <p:nvPr/>
        </p:nvSpPr>
        <p:spPr>
          <a:xfrm>
            <a:off x="7593806" y="3656969"/>
            <a:ext cx="5006221" cy="666512"/>
          </a:xfrm>
          <a:prstGeom prst="rect">
            <a:avLst/>
          </a:prstGeom>
          <a:noFill/>
          <a:ln/>
        </p:spPr>
        <p:txBody>
          <a:bodyPr wrap="square" rtlCol="0" anchor="t"/>
          <a:lstStyle/>
          <a:p>
            <a:pPr marL="0" indent="0">
              <a:lnSpc>
                <a:spcPts val="2624"/>
              </a:lnSpc>
              <a:buNone/>
            </a:pPr>
            <a:r>
              <a:rPr lang="en-US" sz="2000" dirty="0">
                <a:solidFill>
                  <a:srgbClr val="49495A"/>
                </a:solidFill>
                <a:latin typeface="Open Sans" pitchFamily="34" charset="0"/>
                <a:ea typeface="Open Sans" pitchFamily="34" charset="-122"/>
                <a:cs typeface="Open Sans" pitchFamily="34" charset="-120"/>
              </a:rPr>
              <a:t>Imagine two gears with no teeth in common, they can't mesh and move together easily.</a:t>
            </a:r>
            <a:endParaRPr lang="en-US" sz="2000" dirty="0"/>
          </a:p>
        </p:txBody>
      </p:sp>
    </p:spTree>
    <p:extLst>
      <p:ext uri="{BB962C8B-B14F-4D97-AF65-F5344CB8AC3E}">
        <p14:creationId xmlns:p14="http://schemas.microsoft.com/office/powerpoint/2010/main" val="3643504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78F1BE7-A808-4122-AE7F-CB947A6EBA8F}"/>
              </a:ext>
            </a:extLst>
          </p:cNvPr>
          <p:cNvPicPr>
            <a:picLocks noChangeAspect="1"/>
          </p:cNvPicPr>
          <p:nvPr/>
        </p:nvPicPr>
        <p:blipFill>
          <a:blip r:embed="rId3"/>
          <a:stretch>
            <a:fillRect/>
          </a:stretch>
        </p:blipFill>
        <p:spPr>
          <a:xfrm>
            <a:off x="0" y="0"/>
            <a:ext cx="14630400" cy="8229600"/>
          </a:xfrm>
          <a:prstGeom prst="rect">
            <a:avLst/>
          </a:prstGeom>
        </p:spPr>
      </p:pic>
      <p:pic>
        <p:nvPicPr>
          <p:cNvPr id="4" name="Image 0" descr="preencoded.png"/>
          <p:cNvPicPr>
            <a:picLocks noChangeAspect="1"/>
          </p:cNvPicPr>
          <p:nvPr/>
        </p:nvPicPr>
        <p:blipFill>
          <a:blip r:embed="rId4"/>
          <a:stretch>
            <a:fillRect/>
          </a:stretch>
        </p:blipFill>
        <p:spPr>
          <a:xfrm>
            <a:off x="115747" y="0"/>
            <a:ext cx="3657600" cy="8229600"/>
          </a:xfrm>
          <a:prstGeom prst="rect">
            <a:avLst/>
          </a:prstGeom>
        </p:spPr>
      </p:pic>
      <p:sp>
        <p:nvSpPr>
          <p:cNvPr id="5" name="Text 2"/>
          <p:cNvSpPr/>
          <p:nvPr/>
        </p:nvSpPr>
        <p:spPr>
          <a:xfrm>
            <a:off x="4490799" y="1273731"/>
            <a:ext cx="5554980" cy="694373"/>
          </a:xfrm>
          <a:prstGeom prst="rect">
            <a:avLst/>
          </a:prstGeom>
          <a:noFill/>
          <a:ln/>
        </p:spPr>
        <p:txBody>
          <a:bodyPr wrap="non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Coprime Numbers</a:t>
            </a:r>
            <a:endParaRPr lang="en-US" sz="4374" dirty="0"/>
          </a:p>
        </p:txBody>
      </p:sp>
      <p:sp>
        <p:nvSpPr>
          <p:cNvPr id="6" name="Text 3"/>
          <p:cNvSpPr/>
          <p:nvPr/>
        </p:nvSpPr>
        <p:spPr>
          <a:xfrm>
            <a:off x="4490799" y="2301359"/>
            <a:ext cx="9306401" cy="666512"/>
          </a:xfrm>
          <a:prstGeom prst="rect">
            <a:avLst/>
          </a:prstGeom>
          <a:noFill/>
          <a:ln/>
        </p:spPr>
        <p:txBody>
          <a:bodyPr wrap="square" rtlCol="0" anchor="t"/>
          <a:lstStyle/>
          <a:p>
            <a:pPr marL="0" indent="0">
              <a:lnSpc>
                <a:spcPts val="2624"/>
              </a:lnSpc>
              <a:buNone/>
            </a:pPr>
            <a:r>
              <a:rPr lang="en-US" sz="1750" dirty="0">
                <a:solidFill>
                  <a:srgbClr val="49495A"/>
                </a:solidFill>
                <a:latin typeface="Open Sans" pitchFamily="34" charset="0"/>
                <a:ea typeface="Open Sans" pitchFamily="34" charset="-122"/>
                <a:cs typeface="Open Sans" pitchFamily="34" charset="-120"/>
              </a:rPr>
              <a:t>Coprime numbers are another term for relatively prime numbers. They are numbers that have no common divisors other than 1.</a:t>
            </a:r>
            <a:endParaRPr lang="en-US" sz="1750" dirty="0"/>
          </a:p>
        </p:txBody>
      </p:sp>
      <p:sp>
        <p:nvSpPr>
          <p:cNvPr id="7" name="Shape 4"/>
          <p:cNvSpPr/>
          <p:nvPr/>
        </p:nvSpPr>
        <p:spPr>
          <a:xfrm>
            <a:off x="4490799" y="3217783"/>
            <a:ext cx="4542115" cy="1924526"/>
          </a:xfrm>
          <a:prstGeom prst="roundRect">
            <a:avLst>
              <a:gd name="adj" fmla="val 6927"/>
            </a:avLst>
          </a:prstGeom>
          <a:solidFill>
            <a:srgbClr val="DED6FF"/>
          </a:solidFill>
          <a:ln/>
        </p:spPr>
      </p:sp>
      <p:sp>
        <p:nvSpPr>
          <p:cNvPr id="8" name="Text 5"/>
          <p:cNvSpPr/>
          <p:nvPr/>
        </p:nvSpPr>
        <p:spPr>
          <a:xfrm>
            <a:off x="4712970" y="3439954"/>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Applications</a:t>
            </a:r>
            <a:endParaRPr lang="en-US" sz="2187" dirty="0"/>
          </a:p>
        </p:txBody>
      </p:sp>
      <p:sp>
        <p:nvSpPr>
          <p:cNvPr id="9" name="Text 6"/>
          <p:cNvSpPr/>
          <p:nvPr/>
        </p:nvSpPr>
        <p:spPr>
          <a:xfrm>
            <a:off x="4712970" y="3920371"/>
            <a:ext cx="4097774" cy="999768"/>
          </a:xfrm>
          <a:prstGeom prst="rect">
            <a:avLst/>
          </a:prstGeom>
          <a:noFill/>
          <a:ln/>
        </p:spPr>
        <p:txBody>
          <a:bodyPr wrap="square" rtlCol="0" anchor="t"/>
          <a:lstStyle/>
          <a:p>
            <a:pPr marL="0" indent="0">
              <a:lnSpc>
                <a:spcPts val="2624"/>
              </a:lnSpc>
              <a:buNone/>
            </a:pPr>
            <a:r>
              <a:rPr lang="en-US" sz="1750" dirty="0">
                <a:solidFill>
                  <a:srgbClr val="49495A"/>
                </a:solidFill>
                <a:latin typeface="Open Sans" pitchFamily="34" charset="0"/>
                <a:ea typeface="Open Sans" pitchFamily="34" charset="-122"/>
                <a:cs typeface="Open Sans" pitchFamily="34" charset="-120"/>
              </a:rPr>
              <a:t>Coprime numbers are essential in cryptography, where they are used to create secure codes.</a:t>
            </a:r>
            <a:endParaRPr lang="en-US" sz="1750" dirty="0"/>
          </a:p>
        </p:txBody>
      </p:sp>
      <p:sp>
        <p:nvSpPr>
          <p:cNvPr id="10" name="Shape 7"/>
          <p:cNvSpPr/>
          <p:nvPr/>
        </p:nvSpPr>
        <p:spPr>
          <a:xfrm>
            <a:off x="9255085" y="3217783"/>
            <a:ext cx="4542115" cy="1924526"/>
          </a:xfrm>
          <a:prstGeom prst="roundRect">
            <a:avLst>
              <a:gd name="adj" fmla="val 6927"/>
            </a:avLst>
          </a:prstGeom>
          <a:solidFill>
            <a:srgbClr val="DED6FF"/>
          </a:solidFill>
          <a:ln/>
        </p:spPr>
      </p:sp>
      <p:sp>
        <p:nvSpPr>
          <p:cNvPr id="11" name="Text 8"/>
          <p:cNvSpPr/>
          <p:nvPr/>
        </p:nvSpPr>
        <p:spPr>
          <a:xfrm>
            <a:off x="9477256" y="3439954"/>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Music Theory</a:t>
            </a:r>
            <a:endParaRPr lang="en-US" sz="2187" dirty="0"/>
          </a:p>
        </p:txBody>
      </p:sp>
      <p:sp>
        <p:nvSpPr>
          <p:cNvPr id="12" name="Text 9"/>
          <p:cNvSpPr/>
          <p:nvPr/>
        </p:nvSpPr>
        <p:spPr>
          <a:xfrm>
            <a:off x="9477256" y="3920371"/>
            <a:ext cx="4097774" cy="666512"/>
          </a:xfrm>
          <a:prstGeom prst="rect">
            <a:avLst/>
          </a:prstGeom>
          <a:noFill/>
          <a:ln/>
        </p:spPr>
        <p:txBody>
          <a:bodyPr wrap="square" rtlCol="0" anchor="t"/>
          <a:lstStyle/>
          <a:p>
            <a:pPr marL="0" indent="0">
              <a:lnSpc>
                <a:spcPts val="2624"/>
              </a:lnSpc>
              <a:buNone/>
            </a:pPr>
            <a:r>
              <a:rPr lang="en-US" sz="1750" dirty="0">
                <a:solidFill>
                  <a:srgbClr val="49495A"/>
                </a:solidFill>
                <a:latin typeface="Open Sans" pitchFamily="34" charset="0"/>
                <a:ea typeface="Open Sans" pitchFamily="34" charset="-122"/>
                <a:cs typeface="Open Sans" pitchFamily="34" charset="-120"/>
              </a:rPr>
              <a:t>They are also used in music theory to determine intervals and chords.</a:t>
            </a:r>
            <a:endParaRPr lang="en-US" sz="1750" dirty="0"/>
          </a:p>
        </p:txBody>
      </p:sp>
      <p:sp>
        <p:nvSpPr>
          <p:cNvPr id="13" name="Shape 10"/>
          <p:cNvSpPr/>
          <p:nvPr/>
        </p:nvSpPr>
        <p:spPr>
          <a:xfrm>
            <a:off x="4490799" y="5364480"/>
            <a:ext cx="9306401" cy="1591270"/>
          </a:xfrm>
          <a:prstGeom prst="roundRect">
            <a:avLst>
              <a:gd name="adj" fmla="val 8378"/>
            </a:avLst>
          </a:prstGeom>
          <a:solidFill>
            <a:srgbClr val="DED6FF"/>
          </a:solidFill>
          <a:ln/>
        </p:spPr>
      </p:sp>
      <p:sp>
        <p:nvSpPr>
          <p:cNvPr id="14" name="Text 11"/>
          <p:cNvSpPr/>
          <p:nvPr/>
        </p:nvSpPr>
        <p:spPr>
          <a:xfrm>
            <a:off x="4712970" y="5586651"/>
            <a:ext cx="2777490" cy="347186"/>
          </a:xfrm>
          <a:prstGeom prst="rect">
            <a:avLst/>
          </a:prstGeom>
          <a:noFill/>
          <a:ln/>
        </p:spPr>
        <p:txBody>
          <a:bodyPr wrap="none" rtlCol="0" anchor="t"/>
          <a:lstStyle/>
          <a:p>
            <a:pPr marL="0" indent="0">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Fractions</a:t>
            </a:r>
            <a:endParaRPr lang="en-US" sz="2187" dirty="0"/>
          </a:p>
        </p:txBody>
      </p:sp>
      <p:sp>
        <p:nvSpPr>
          <p:cNvPr id="15" name="Text 12"/>
          <p:cNvSpPr/>
          <p:nvPr/>
        </p:nvSpPr>
        <p:spPr>
          <a:xfrm>
            <a:off x="4712970" y="6067068"/>
            <a:ext cx="8862060" cy="666512"/>
          </a:xfrm>
          <a:prstGeom prst="rect">
            <a:avLst/>
          </a:prstGeom>
          <a:noFill/>
          <a:ln/>
        </p:spPr>
        <p:txBody>
          <a:bodyPr wrap="square" rtlCol="0" anchor="t"/>
          <a:lstStyle/>
          <a:p>
            <a:pPr marL="0" indent="0">
              <a:lnSpc>
                <a:spcPts val="2624"/>
              </a:lnSpc>
              <a:buNone/>
            </a:pPr>
            <a:r>
              <a:rPr lang="en-US" sz="1750" dirty="0">
                <a:solidFill>
                  <a:srgbClr val="49495A"/>
                </a:solidFill>
                <a:latin typeface="Open Sans" pitchFamily="34" charset="0"/>
                <a:ea typeface="Open Sans" pitchFamily="34" charset="-122"/>
                <a:cs typeface="Open Sans" pitchFamily="34" charset="-120"/>
              </a:rPr>
              <a:t>Coprime numbers are crucial in simplifying fractions, finding the lowest common multiple, and understanding modular arithmetic.</a:t>
            </a:r>
            <a:endParaRPr lang="en-US" sz="1750" dirty="0"/>
          </a:p>
        </p:txBody>
      </p:sp>
    </p:spTree>
    <p:extLst>
      <p:ext uri="{BB962C8B-B14F-4D97-AF65-F5344CB8AC3E}">
        <p14:creationId xmlns:p14="http://schemas.microsoft.com/office/powerpoint/2010/main" val="1293256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9002548-5517-4E8B-9A40-465533893562}"/>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 2"/>
          <p:cNvSpPr/>
          <p:nvPr/>
        </p:nvSpPr>
        <p:spPr>
          <a:xfrm>
            <a:off x="2037993" y="1444466"/>
            <a:ext cx="10554414" cy="1388745"/>
          </a:xfrm>
          <a:prstGeom prst="rect">
            <a:avLst/>
          </a:prstGeom>
          <a:noFill/>
          <a:ln/>
        </p:spPr>
        <p:txBody>
          <a:bodyPr wrap="square" rtlCol="0" anchor="t"/>
          <a:lstStyle/>
          <a:p>
            <a:pPr marL="0" indent="0">
              <a:lnSpc>
                <a:spcPts val="5468"/>
              </a:lnSpc>
              <a:buNone/>
            </a:pPr>
            <a:r>
              <a:rPr lang="en-US" sz="4374" dirty="0">
                <a:solidFill>
                  <a:srgbClr val="5955EB"/>
                </a:solidFill>
                <a:latin typeface="Libre Baskerville" pitchFamily="34" charset="0"/>
                <a:ea typeface="Libre Baskerville" pitchFamily="34" charset="-122"/>
                <a:cs typeface="Libre Baskerville" pitchFamily="34" charset="-120"/>
              </a:rPr>
              <a:t>Fundamental Theorem of Arithmetic</a:t>
            </a:r>
            <a:endParaRPr lang="en-US" sz="4374" dirty="0"/>
          </a:p>
        </p:txBody>
      </p:sp>
      <p:sp>
        <p:nvSpPr>
          <p:cNvPr id="5" name="Text 3"/>
          <p:cNvSpPr/>
          <p:nvPr/>
        </p:nvSpPr>
        <p:spPr>
          <a:xfrm>
            <a:off x="1933821" y="2633186"/>
            <a:ext cx="10554414" cy="666512"/>
          </a:xfrm>
          <a:prstGeom prst="rect">
            <a:avLst/>
          </a:prstGeom>
          <a:noFill/>
          <a:ln/>
        </p:spPr>
        <p:txBody>
          <a:bodyPr wrap="square" rtlCol="0" anchor="t"/>
          <a:lstStyle/>
          <a:p>
            <a:pPr marL="0" indent="0">
              <a:lnSpc>
                <a:spcPts val="2624"/>
              </a:lnSpc>
              <a:buNone/>
            </a:pPr>
            <a:r>
              <a:rPr lang="en-US" sz="1750" dirty="0">
                <a:solidFill>
                  <a:srgbClr val="49495A"/>
                </a:solidFill>
                <a:latin typeface="Open Sans" pitchFamily="34" charset="0"/>
                <a:ea typeface="Open Sans" pitchFamily="34" charset="-122"/>
                <a:cs typeface="Open Sans" pitchFamily="34" charset="-120"/>
              </a:rPr>
              <a:t>The Fundamental Theorem of Arithmetic states that every integer greater than one can be uniquely factored into a product of prime numbers, ignoring the order of the factors.</a:t>
            </a:r>
            <a:endParaRPr lang="en-US" sz="1750" dirty="0"/>
          </a:p>
        </p:txBody>
      </p:sp>
      <p:pic>
        <p:nvPicPr>
          <p:cNvPr id="6" name="Image 0" descr="preencoded.png"/>
          <p:cNvPicPr>
            <a:picLocks noChangeAspect="1"/>
          </p:cNvPicPr>
          <p:nvPr/>
        </p:nvPicPr>
        <p:blipFill>
          <a:blip r:embed="rId4"/>
          <a:stretch>
            <a:fillRect/>
          </a:stretch>
        </p:blipFill>
        <p:spPr>
          <a:xfrm>
            <a:off x="2037993" y="4193977"/>
            <a:ext cx="555427" cy="555427"/>
          </a:xfrm>
          <a:prstGeom prst="rect">
            <a:avLst/>
          </a:prstGeom>
        </p:spPr>
      </p:pic>
      <p:sp>
        <p:nvSpPr>
          <p:cNvPr id="7" name="Text 4"/>
          <p:cNvSpPr/>
          <p:nvPr/>
        </p:nvSpPr>
        <p:spPr>
          <a:xfrm>
            <a:off x="2037993" y="4971574"/>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Building Blocks</a:t>
            </a:r>
            <a:endParaRPr lang="en-US" sz="2187" dirty="0"/>
          </a:p>
        </p:txBody>
      </p:sp>
      <p:sp>
        <p:nvSpPr>
          <p:cNvPr id="8" name="Text 5"/>
          <p:cNvSpPr/>
          <p:nvPr/>
        </p:nvSpPr>
        <p:spPr>
          <a:xfrm>
            <a:off x="2037993" y="5451991"/>
            <a:ext cx="3295888" cy="999768"/>
          </a:xfrm>
          <a:prstGeom prst="rect">
            <a:avLst/>
          </a:prstGeom>
          <a:noFill/>
          <a:ln/>
        </p:spPr>
        <p:txBody>
          <a:bodyPr wrap="square" rtlCol="0" anchor="t"/>
          <a:lstStyle/>
          <a:p>
            <a:pPr marL="0" indent="0" algn="l">
              <a:lnSpc>
                <a:spcPts val="2624"/>
              </a:lnSpc>
              <a:buNone/>
            </a:pPr>
            <a:r>
              <a:rPr lang="en-US" sz="1750" dirty="0">
                <a:solidFill>
                  <a:srgbClr val="49495A"/>
                </a:solidFill>
                <a:latin typeface="Open Sans" pitchFamily="34" charset="0"/>
                <a:ea typeface="Open Sans" pitchFamily="34" charset="-122"/>
                <a:cs typeface="Open Sans" pitchFamily="34" charset="-120"/>
              </a:rPr>
              <a:t>Prime numbers are the fundamental building blocks of all integers.</a:t>
            </a:r>
            <a:endParaRPr lang="en-US" sz="1750" dirty="0"/>
          </a:p>
        </p:txBody>
      </p:sp>
      <p:pic>
        <p:nvPicPr>
          <p:cNvPr id="9" name="Image 1" descr="preencoded.png"/>
          <p:cNvPicPr>
            <a:picLocks noChangeAspect="1"/>
          </p:cNvPicPr>
          <p:nvPr/>
        </p:nvPicPr>
        <p:blipFill>
          <a:blip r:embed="rId5"/>
          <a:stretch>
            <a:fillRect/>
          </a:stretch>
        </p:blipFill>
        <p:spPr>
          <a:xfrm>
            <a:off x="5667137" y="4193977"/>
            <a:ext cx="555427" cy="555427"/>
          </a:xfrm>
          <a:prstGeom prst="rect">
            <a:avLst/>
          </a:prstGeom>
        </p:spPr>
      </p:pic>
      <p:sp>
        <p:nvSpPr>
          <p:cNvPr id="10" name="Text 6"/>
          <p:cNvSpPr/>
          <p:nvPr/>
        </p:nvSpPr>
        <p:spPr>
          <a:xfrm>
            <a:off x="5667137" y="4971574"/>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Uniqueness</a:t>
            </a:r>
            <a:endParaRPr lang="en-US" sz="2187" dirty="0"/>
          </a:p>
        </p:txBody>
      </p:sp>
      <p:sp>
        <p:nvSpPr>
          <p:cNvPr id="11" name="Text 7"/>
          <p:cNvSpPr/>
          <p:nvPr/>
        </p:nvSpPr>
        <p:spPr>
          <a:xfrm>
            <a:off x="5667137" y="5451991"/>
            <a:ext cx="3296007" cy="666512"/>
          </a:xfrm>
          <a:prstGeom prst="rect">
            <a:avLst/>
          </a:prstGeom>
          <a:noFill/>
          <a:ln/>
        </p:spPr>
        <p:txBody>
          <a:bodyPr wrap="square" rtlCol="0" anchor="t"/>
          <a:lstStyle/>
          <a:p>
            <a:pPr marL="0" indent="0" algn="l">
              <a:lnSpc>
                <a:spcPts val="2624"/>
              </a:lnSpc>
              <a:buNone/>
            </a:pPr>
            <a:r>
              <a:rPr lang="en-US" sz="1750" dirty="0">
                <a:solidFill>
                  <a:srgbClr val="49495A"/>
                </a:solidFill>
                <a:latin typeface="Open Sans" pitchFamily="34" charset="0"/>
                <a:ea typeface="Open Sans" pitchFamily="34" charset="-122"/>
                <a:cs typeface="Open Sans" pitchFamily="34" charset="-120"/>
              </a:rPr>
              <a:t>Each integer has a unique prime factorization.</a:t>
            </a:r>
            <a:endParaRPr lang="en-US" sz="1750" dirty="0"/>
          </a:p>
        </p:txBody>
      </p:sp>
      <p:pic>
        <p:nvPicPr>
          <p:cNvPr id="12" name="Image 2" descr="preencoded.png"/>
          <p:cNvPicPr>
            <a:picLocks noChangeAspect="1"/>
          </p:cNvPicPr>
          <p:nvPr/>
        </p:nvPicPr>
        <p:blipFill>
          <a:blip r:embed="rId6"/>
          <a:stretch>
            <a:fillRect/>
          </a:stretch>
        </p:blipFill>
        <p:spPr>
          <a:xfrm>
            <a:off x="9296400" y="4193977"/>
            <a:ext cx="555427" cy="555427"/>
          </a:xfrm>
          <a:prstGeom prst="rect">
            <a:avLst/>
          </a:prstGeom>
        </p:spPr>
      </p:pic>
      <p:sp>
        <p:nvSpPr>
          <p:cNvPr id="13" name="Text 8"/>
          <p:cNvSpPr/>
          <p:nvPr/>
        </p:nvSpPr>
        <p:spPr>
          <a:xfrm>
            <a:off x="9296400" y="4971574"/>
            <a:ext cx="2777490" cy="347186"/>
          </a:xfrm>
          <a:prstGeom prst="rect">
            <a:avLst/>
          </a:prstGeom>
          <a:noFill/>
          <a:ln/>
        </p:spPr>
        <p:txBody>
          <a:bodyPr wrap="none" rtlCol="0" anchor="t"/>
          <a:lstStyle/>
          <a:p>
            <a:pPr marL="0" indent="0" algn="l">
              <a:lnSpc>
                <a:spcPts val="2734"/>
              </a:lnSpc>
              <a:buNone/>
            </a:pPr>
            <a:r>
              <a:rPr lang="en-US" sz="2187" dirty="0">
                <a:solidFill>
                  <a:srgbClr val="5955EB"/>
                </a:solidFill>
                <a:latin typeface="Libre Baskerville" pitchFamily="34" charset="0"/>
                <a:ea typeface="Libre Baskerville" pitchFamily="34" charset="-122"/>
                <a:cs typeface="Libre Baskerville" pitchFamily="34" charset="-120"/>
              </a:rPr>
              <a:t>Foundation</a:t>
            </a:r>
            <a:endParaRPr lang="en-US" sz="2187" dirty="0"/>
          </a:p>
        </p:txBody>
      </p:sp>
      <p:sp>
        <p:nvSpPr>
          <p:cNvPr id="14" name="Text 9"/>
          <p:cNvSpPr/>
          <p:nvPr/>
        </p:nvSpPr>
        <p:spPr>
          <a:xfrm>
            <a:off x="9296400" y="5451991"/>
            <a:ext cx="3296007" cy="1333024"/>
          </a:xfrm>
          <a:prstGeom prst="rect">
            <a:avLst/>
          </a:prstGeom>
          <a:noFill/>
          <a:ln/>
        </p:spPr>
        <p:txBody>
          <a:bodyPr wrap="square" rtlCol="0" anchor="t"/>
          <a:lstStyle/>
          <a:p>
            <a:pPr marL="0" indent="0" algn="l">
              <a:lnSpc>
                <a:spcPts val="2624"/>
              </a:lnSpc>
              <a:buNone/>
            </a:pPr>
            <a:r>
              <a:rPr lang="en-US" sz="1750" dirty="0">
                <a:solidFill>
                  <a:srgbClr val="49495A"/>
                </a:solidFill>
                <a:latin typeface="Open Sans" pitchFamily="34" charset="0"/>
                <a:ea typeface="Open Sans" pitchFamily="34" charset="-122"/>
                <a:cs typeface="Open Sans" pitchFamily="34" charset="-120"/>
              </a:rPr>
              <a:t>The prime factorization provides the foundation for understanding the properties of integers.</a:t>
            </a:r>
            <a:endParaRPr lang="en-US" sz="1750" dirty="0"/>
          </a:p>
        </p:txBody>
      </p:sp>
    </p:spTree>
    <p:extLst>
      <p:ext uri="{BB962C8B-B14F-4D97-AF65-F5344CB8AC3E}">
        <p14:creationId xmlns:p14="http://schemas.microsoft.com/office/powerpoint/2010/main" val="410428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2ACF90D-26B3-423C-B8F1-694268F86F90}"/>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 2"/>
          <p:cNvSpPr/>
          <p:nvPr/>
        </p:nvSpPr>
        <p:spPr>
          <a:xfrm>
            <a:off x="1637414" y="565904"/>
            <a:ext cx="10565778" cy="1286113"/>
          </a:xfrm>
          <a:prstGeom prst="rect">
            <a:avLst/>
          </a:prstGeom>
          <a:noFill/>
          <a:ln/>
        </p:spPr>
        <p:txBody>
          <a:bodyPr wrap="square" rtlCol="0" anchor="t"/>
          <a:lstStyle/>
          <a:p>
            <a:pPr marL="0" indent="0">
              <a:lnSpc>
                <a:spcPts val="5064"/>
              </a:lnSpc>
              <a:buNone/>
            </a:pPr>
            <a:r>
              <a:rPr lang="en-US" sz="4051" dirty="0">
                <a:solidFill>
                  <a:srgbClr val="5955EB"/>
                </a:solidFill>
                <a:latin typeface="Libre Baskerville" pitchFamily="34" charset="0"/>
                <a:ea typeface="Libre Baskerville" pitchFamily="34" charset="-122"/>
                <a:cs typeface="Libre Baskerville" pitchFamily="34" charset="-120"/>
              </a:rPr>
              <a:t>Applications of Prime Factorization and GCD</a:t>
            </a:r>
            <a:endParaRPr lang="en-US" sz="4051" dirty="0"/>
          </a:p>
        </p:txBody>
      </p:sp>
      <p:sp>
        <p:nvSpPr>
          <p:cNvPr id="5" name="Text 3"/>
          <p:cNvSpPr/>
          <p:nvPr/>
        </p:nvSpPr>
        <p:spPr>
          <a:xfrm>
            <a:off x="1799887" y="1781093"/>
            <a:ext cx="11862950" cy="617458"/>
          </a:xfrm>
          <a:prstGeom prst="rect">
            <a:avLst/>
          </a:prstGeom>
          <a:noFill/>
          <a:ln/>
        </p:spPr>
        <p:txBody>
          <a:bodyPr wrap="square" rtlCol="0" anchor="t"/>
          <a:lstStyle/>
          <a:p>
            <a:pPr marL="0" indent="0">
              <a:lnSpc>
                <a:spcPct val="150000"/>
              </a:lnSpc>
              <a:buNone/>
            </a:pPr>
            <a:r>
              <a:rPr lang="en-US" sz="2400" dirty="0">
                <a:solidFill>
                  <a:srgbClr val="49495A"/>
                </a:solidFill>
                <a:latin typeface="Open Sans" pitchFamily="34" charset="0"/>
                <a:ea typeface="Open Sans" pitchFamily="34" charset="-122"/>
                <a:cs typeface="Open Sans" pitchFamily="34" charset="-120"/>
              </a:rPr>
              <a:t>Prime factorization and GCD have applications in various fields, including cryptography, coding theory, and computer science.</a:t>
            </a:r>
            <a:endParaRPr lang="en-US" sz="2400" dirty="0"/>
          </a:p>
        </p:txBody>
      </p:sp>
      <p:pic>
        <p:nvPicPr>
          <p:cNvPr id="6" name="Image 0" descr="preencoded.png"/>
          <p:cNvPicPr>
            <a:picLocks noChangeAspect="1"/>
          </p:cNvPicPr>
          <p:nvPr/>
        </p:nvPicPr>
        <p:blipFill>
          <a:blip r:embed="rId4"/>
          <a:stretch>
            <a:fillRect/>
          </a:stretch>
        </p:blipFill>
        <p:spPr>
          <a:xfrm>
            <a:off x="2427208" y="3112532"/>
            <a:ext cx="4733687" cy="2925604"/>
          </a:xfrm>
          <a:prstGeom prst="rect">
            <a:avLst/>
          </a:prstGeom>
        </p:spPr>
      </p:pic>
      <p:sp>
        <p:nvSpPr>
          <p:cNvPr id="7" name="Text 4"/>
          <p:cNvSpPr/>
          <p:nvPr/>
        </p:nvSpPr>
        <p:spPr>
          <a:xfrm>
            <a:off x="2427208" y="6295311"/>
            <a:ext cx="2572583" cy="321588"/>
          </a:xfrm>
          <a:prstGeom prst="rect">
            <a:avLst/>
          </a:prstGeom>
          <a:noFill/>
          <a:ln/>
        </p:spPr>
        <p:txBody>
          <a:bodyPr wrap="none" rtlCol="0" anchor="t"/>
          <a:lstStyle/>
          <a:p>
            <a:pPr marL="0" indent="0" algn="l">
              <a:lnSpc>
                <a:spcPts val="2532"/>
              </a:lnSpc>
              <a:buNone/>
            </a:pPr>
            <a:r>
              <a:rPr lang="en-US" sz="2026" dirty="0">
                <a:solidFill>
                  <a:srgbClr val="5955EB"/>
                </a:solidFill>
                <a:latin typeface="Libre Baskerville" pitchFamily="34" charset="0"/>
                <a:ea typeface="Libre Baskerville" pitchFamily="34" charset="-122"/>
                <a:cs typeface="Libre Baskerville" pitchFamily="34" charset="-120"/>
              </a:rPr>
              <a:t>Coding </a:t>
            </a:r>
            <a:r>
              <a:rPr lang="en-US" sz="2400" dirty="0">
                <a:solidFill>
                  <a:srgbClr val="5955EB"/>
                </a:solidFill>
                <a:latin typeface="Libre Baskerville" pitchFamily="34" charset="0"/>
                <a:ea typeface="Libre Baskerville" pitchFamily="34" charset="-122"/>
                <a:cs typeface="Libre Baskerville" pitchFamily="34" charset="-120"/>
              </a:rPr>
              <a:t>Theory</a:t>
            </a:r>
            <a:endParaRPr lang="en-US" sz="2400" dirty="0"/>
          </a:p>
        </p:txBody>
      </p:sp>
      <p:sp>
        <p:nvSpPr>
          <p:cNvPr id="8" name="Text 5"/>
          <p:cNvSpPr/>
          <p:nvPr/>
        </p:nvSpPr>
        <p:spPr>
          <a:xfrm>
            <a:off x="2427208" y="6740366"/>
            <a:ext cx="4733687" cy="926187"/>
          </a:xfrm>
          <a:prstGeom prst="rect">
            <a:avLst/>
          </a:prstGeom>
          <a:noFill/>
          <a:ln/>
        </p:spPr>
        <p:txBody>
          <a:bodyPr wrap="square" rtlCol="0" anchor="t"/>
          <a:lstStyle/>
          <a:p>
            <a:pPr marL="0" indent="0" algn="l">
              <a:lnSpc>
                <a:spcPts val="2431"/>
              </a:lnSpc>
              <a:buNone/>
            </a:pPr>
            <a:r>
              <a:rPr lang="en-US" sz="2000" dirty="0">
                <a:solidFill>
                  <a:srgbClr val="49495A"/>
                </a:solidFill>
                <a:latin typeface="Open Sans" pitchFamily="34" charset="0"/>
                <a:ea typeface="Open Sans" pitchFamily="34" charset="-122"/>
                <a:cs typeface="Open Sans" pitchFamily="34" charset="-120"/>
              </a:rPr>
              <a:t>They are used to create error-correcting codes that can detect and correct errors in data transmission.</a:t>
            </a:r>
            <a:endParaRPr lang="en-US" sz="2000" dirty="0"/>
          </a:p>
        </p:txBody>
      </p:sp>
      <p:pic>
        <p:nvPicPr>
          <p:cNvPr id="9" name="Image 1" descr="preencoded.png"/>
          <p:cNvPicPr>
            <a:picLocks noChangeAspect="1"/>
          </p:cNvPicPr>
          <p:nvPr/>
        </p:nvPicPr>
        <p:blipFill>
          <a:blip r:embed="rId5"/>
          <a:stretch>
            <a:fillRect/>
          </a:stretch>
        </p:blipFill>
        <p:spPr>
          <a:xfrm>
            <a:off x="7469505" y="3112532"/>
            <a:ext cx="4733687" cy="2925604"/>
          </a:xfrm>
          <a:prstGeom prst="rect">
            <a:avLst/>
          </a:prstGeom>
        </p:spPr>
      </p:pic>
      <p:sp>
        <p:nvSpPr>
          <p:cNvPr id="10" name="Text 6"/>
          <p:cNvSpPr/>
          <p:nvPr/>
        </p:nvSpPr>
        <p:spPr>
          <a:xfrm>
            <a:off x="7469505" y="6295311"/>
            <a:ext cx="2572583" cy="321588"/>
          </a:xfrm>
          <a:prstGeom prst="rect">
            <a:avLst/>
          </a:prstGeom>
          <a:noFill/>
          <a:ln/>
        </p:spPr>
        <p:txBody>
          <a:bodyPr wrap="none" rtlCol="0" anchor="t"/>
          <a:lstStyle/>
          <a:p>
            <a:pPr marL="0" indent="0" algn="l">
              <a:lnSpc>
                <a:spcPts val="2532"/>
              </a:lnSpc>
              <a:buNone/>
            </a:pPr>
            <a:r>
              <a:rPr lang="en-US" sz="2400" dirty="0">
                <a:solidFill>
                  <a:srgbClr val="5955EB"/>
                </a:solidFill>
                <a:latin typeface="Libre Baskerville" pitchFamily="34" charset="0"/>
                <a:ea typeface="Libre Baskerville" pitchFamily="34" charset="-122"/>
                <a:cs typeface="Libre Baskerville" pitchFamily="34" charset="-120"/>
              </a:rPr>
              <a:t>Cryptography</a:t>
            </a:r>
            <a:endParaRPr lang="en-US" sz="2400" dirty="0"/>
          </a:p>
        </p:txBody>
      </p:sp>
      <p:sp>
        <p:nvSpPr>
          <p:cNvPr id="11" name="Text 7"/>
          <p:cNvSpPr/>
          <p:nvPr/>
        </p:nvSpPr>
        <p:spPr>
          <a:xfrm>
            <a:off x="7469505" y="6740366"/>
            <a:ext cx="4733687" cy="617458"/>
          </a:xfrm>
          <a:prstGeom prst="rect">
            <a:avLst/>
          </a:prstGeom>
          <a:noFill/>
          <a:ln/>
        </p:spPr>
        <p:txBody>
          <a:bodyPr wrap="square" rtlCol="0" anchor="t"/>
          <a:lstStyle/>
          <a:p>
            <a:pPr marL="0" indent="0" algn="l">
              <a:lnSpc>
                <a:spcPts val="2431"/>
              </a:lnSpc>
              <a:buNone/>
            </a:pPr>
            <a:r>
              <a:rPr lang="en-US" sz="1621" dirty="0">
                <a:solidFill>
                  <a:srgbClr val="49495A"/>
                </a:solidFill>
                <a:latin typeface="Open Sans" pitchFamily="34" charset="0"/>
                <a:ea typeface="Open Sans" pitchFamily="34" charset="-122"/>
                <a:cs typeface="Open Sans" pitchFamily="34" charset="-120"/>
              </a:rPr>
              <a:t>Prime numbers are used to create secure encryption </a:t>
            </a:r>
            <a:r>
              <a:rPr lang="en-US" sz="2000" dirty="0">
                <a:solidFill>
                  <a:srgbClr val="49495A"/>
                </a:solidFill>
                <a:latin typeface="Open Sans" pitchFamily="34" charset="0"/>
                <a:ea typeface="Open Sans" pitchFamily="34" charset="-122"/>
                <a:cs typeface="Open Sans" pitchFamily="34" charset="-120"/>
              </a:rPr>
              <a:t>algorithms</a:t>
            </a:r>
            <a:r>
              <a:rPr lang="en-US" sz="1621" dirty="0">
                <a:solidFill>
                  <a:srgbClr val="49495A"/>
                </a:solidFill>
                <a:latin typeface="Open Sans" pitchFamily="34" charset="0"/>
                <a:ea typeface="Open Sans" pitchFamily="34" charset="-122"/>
                <a:cs typeface="Open Sans" pitchFamily="34" charset="-120"/>
              </a:rPr>
              <a:t> that protect sensitive data.</a:t>
            </a:r>
            <a:endParaRPr lang="en-US" sz="1621" dirty="0"/>
          </a:p>
        </p:txBody>
      </p:sp>
    </p:spTree>
    <p:extLst>
      <p:ext uri="{BB962C8B-B14F-4D97-AF65-F5344CB8AC3E}">
        <p14:creationId xmlns:p14="http://schemas.microsoft.com/office/powerpoint/2010/main" val="866612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 y="13672"/>
            <a:ext cx="14630400" cy="8229600"/>
          </a:xfrm>
          <a:prstGeom prst="rect">
            <a:avLst/>
          </a:prstGeom>
        </p:spPr>
      </p:pic>
      <p:sp>
        <p:nvSpPr>
          <p:cNvPr id="4" name="Text 1"/>
          <p:cNvSpPr/>
          <p:nvPr/>
        </p:nvSpPr>
        <p:spPr>
          <a:xfrm>
            <a:off x="1846607" y="814149"/>
            <a:ext cx="6431875"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Fermat's Little Theorem</a:t>
            </a:r>
            <a:endParaRPr lang="en-US" sz="4374" dirty="0"/>
          </a:p>
        </p:txBody>
      </p:sp>
      <p:sp>
        <p:nvSpPr>
          <p:cNvPr id="5" name="Text 2"/>
          <p:cNvSpPr/>
          <p:nvPr/>
        </p:nvSpPr>
        <p:spPr>
          <a:xfrm>
            <a:off x="2053233" y="1869514"/>
            <a:ext cx="10554414" cy="333256"/>
          </a:xfrm>
          <a:prstGeom prst="rect">
            <a:avLst/>
          </a:prstGeom>
          <a:noFill/>
          <a:ln/>
        </p:spPr>
        <p:txBody>
          <a:bodyPr wrap="non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Fermat's Little Theorem is a powerful result in number theory.</a:t>
            </a:r>
            <a:endParaRPr lang="en-US" sz="1750" dirty="0"/>
          </a:p>
        </p:txBody>
      </p:sp>
      <p:sp>
        <p:nvSpPr>
          <p:cNvPr id="6" name="Shape 3"/>
          <p:cNvSpPr/>
          <p:nvPr/>
        </p:nvSpPr>
        <p:spPr>
          <a:xfrm>
            <a:off x="2037993" y="3545800"/>
            <a:ext cx="10554414" cy="2859881"/>
          </a:xfrm>
          <a:prstGeom prst="roundRect">
            <a:avLst>
              <a:gd name="adj" fmla="val 3496"/>
            </a:avLst>
          </a:prstGeom>
          <a:noFill/>
          <a:ln w="7620">
            <a:solidFill>
              <a:srgbClr val="000000">
                <a:alpha val="8000"/>
              </a:srgbClr>
            </a:solidFill>
            <a:prstDash val="solid"/>
          </a:ln>
        </p:spPr>
      </p:sp>
      <p:sp>
        <p:nvSpPr>
          <p:cNvPr id="7" name="Shape 4"/>
          <p:cNvSpPr/>
          <p:nvPr/>
        </p:nvSpPr>
        <p:spPr>
          <a:xfrm>
            <a:off x="2037993" y="2330079"/>
            <a:ext cx="10539174" cy="948214"/>
          </a:xfrm>
          <a:prstGeom prst="rect">
            <a:avLst/>
          </a:prstGeom>
          <a:solidFill>
            <a:srgbClr val="FFFFFF">
              <a:alpha val="4000"/>
            </a:srgbClr>
          </a:solidFill>
          <a:ln/>
        </p:spPr>
      </p:sp>
      <p:sp>
        <p:nvSpPr>
          <p:cNvPr id="8" name="Text 5"/>
          <p:cNvSpPr/>
          <p:nvPr/>
        </p:nvSpPr>
        <p:spPr>
          <a:xfrm>
            <a:off x="2374109" y="2684924"/>
            <a:ext cx="4821436" cy="333256"/>
          </a:xfrm>
          <a:prstGeom prst="rect">
            <a:avLst/>
          </a:prstGeom>
          <a:noFill/>
          <a:ln/>
        </p:spPr>
        <p:txBody>
          <a:bodyPr wrap="none" rtlCol="0" anchor="t"/>
          <a:lstStyle/>
          <a:p>
            <a:pPr marL="0" indent="0">
              <a:lnSpc>
                <a:spcPts val="2624"/>
              </a:lnSpc>
              <a:buNone/>
            </a:pPr>
            <a:r>
              <a:rPr lang="en-US" sz="2000" dirty="0">
                <a:solidFill>
                  <a:srgbClr val="272525"/>
                </a:solidFill>
                <a:latin typeface="Eudoxus Sans" pitchFamily="34" charset="0"/>
                <a:ea typeface="Eudoxus Sans" pitchFamily="34" charset="-122"/>
                <a:cs typeface="Eudoxus Sans" pitchFamily="34" charset="-120"/>
              </a:rPr>
              <a:t>Statement</a:t>
            </a:r>
            <a:endParaRPr lang="en-US" sz="2000" dirty="0"/>
          </a:p>
        </p:txBody>
      </p:sp>
      <p:sp>
        <p:nvSpPr>
          <p:cNvPr id="9" name="Text 6"/>
          <p:cNvSpPr/>
          <p:nvPr/>
        </p:nvSpPr>
        <p:spPr>
          <a:xfrm>
            <a:off x="7434857" y="2470930"/>
            <a:ext cx="5770782" cy="666512"/>
          </a:xfrm>
          <a:prstGeom prst="rect">
            <a:avLst/>
          </a:prstGeom>
          <a:noFill/>
          <a:ln/>
        </p:spPr>
        <p:txBody>
          <a:bodyPr wrap="square" rtlCol="0" anchor="t"/>
          <a:lstStyle/>
          <a:p>
            <a:pPr marL="0" indent="0">
              <a:lnSpc>
                <a:spcPct val="150000"/>
              </a:lnSpc>
              <a:buNone/>
            </a:pPr>
            <a:r>
              <a:rPr lang="en-US" sz="2400" dirty="0">
                <a:solidFill>
                  <a:srgbClr val="272525"/>
                </a:solidFill>
                <a:latin typeface="Eudoxus Sans" pitchFamily="34" charset="0"/>
                <a:ea typeface="Eudoxus Sans" pitchFamily="34" charset="-122"/>
                <a:cs typeface="Eudoxus Sans" pitchFamily="34" charset="-120"/>
              </a:rPr>
              <a:t>If p is a prime number and a is an integer not divisible by p, then a</a:t>
            </a:r>
            <a:r>
              <a:rPr lang="en-US" sz="2400" baseline="30000" dirty="0">
                <a:solidFill>
                  <a:srgbClr val="272525"/>
                </a:solidFill>
                <a:latin typeface="Eudoxus Sans" pitchFamily="34" charset="0"/>
                <a:ea typeface="Eudoxus Sans" pitchFamily="34" charset="-122"/>
                <a:cs typeface="Eudoxus Sans" pitchFamily="34" charset="-120"/>
              </a:rPr>
              <a:t>(p-1) </a:t>
            </a:r>
            <a:r>
              <a:rPr lang="en-US" sz="2400" dirty="0">
                <a:solidFill>
                  <a:srgbClr val="272525"/>
                </a:solidFill>
                <a:latin typeface="Eudoxus Sans" pitchFamily="34" charset="0"/>
                <a:ea typeface="Eudoxus Sans" pitchFamily="34" charset="-122"/>
                <a:cs typeface="Eudoxus Sans" pitchFamily="34" charset="-120"/>
              </a:rPr>
              <a:t>≡ 1 (mod p).</a:t>
            </a:r>
            <a:endParaRPr lang="en-US" sz="2400" dirty="0"/>
          </a:p>
        </p:txBody>
      </p:sp>
      <p:sp>
        <p:nvSpPr>
          <p:cNvPr id="10" name="Shape 7"/>
          <p:cNvSpPr/>
          <p:nvPr/>
        </p:nvSpPr>
        <p:spPr>
          <a:xfrm>
            <a:off x="2053233" y="4546283"/>
            <a:ext cx="10539174" cy="948214"/>
          </a:xfrm>
          <a:prstGeom prst="rect">
            <a:avLst/>
          </a:prstGeom>
          <a:solidFill>
            <a:srgbClr val="000000">
              <a:alpha val="4000"/>
            </a:srgbClr>
          </a:solidFill>
          <a:ln/>
        </p:spPr>
      </p:sp>
      <p:sp>
        <p:nvSpPr>
          <p:cNvPr id="11" name="Text 8"/>
          <p:cNvSpPr/>
          <p:nvPr/>
        </p:nvSpPr>
        <p:spPr>
          <a:xfrm>
            <a:off x="2374109" y="3801906"/>
            <a:ext cx="4821436" cy="333256"/>
          </a:xfrm>
          <a:prstGeom prst="rect">
            <a:avLst/>
          </a:prstGeom>
          <a:noFill/>
          <a:ln/>
        </p:spPr>
        <p:txBody>
          <a:bodyPr wrap="none" rtlCol="0" anchor="t"/>
          <a:lstStyle/>
          <a:p>
            <a:pPr marL="0" indent="0">
              <a:lnSpc>
                <a:spcPts val="2624"/>
              </a:lnSpc>
              <a:buNone/>
            </a:pPr>
            <a:r>
              <a:rPr lang="en-US" sz="2000" dirty="0">
                <a:solidFill>
                  <a:srgbClr val="272525"/>
                </a:solidFill>
                <a:latin typeface="Eudoxus Sans" pitchFamily="34" charset="0"/>
                <a:ea typeface="Eudoxus Sans" pitchFamily="34" charset="-122"/>
                <a:cs typeface="Eudoxus Sans" pitchFamily="34" charset="-120"/>
              </a:rPr>
              <a:t>Example</a:t>
            </a:r>
            <a:endParaRPr lang="en-US" sz="2000" dirty="0"/>
          </a:p>
        </p:txBody>
      </p:sp>
      <p:sp>
        <p:nvSpPr>
          <p:cNvPr id="12" name="Text 9"/>
          <p:cNvSpPr/>
          <p:nvPr/>
        </p:nvSpPr>
        <p:spPr>
          <a:xfrm>
            <a:off x="7434855" y="3831670"/>
            <a:ext cx="4821436" cy="666512"/>
          </a:xfrm>
          <a:prstGeom prst="rect">
            <a:avLst/>
          </a:prstGeom>
          <a:noFill/>
          <a:ln/>
        </p:spPr>
        <p:txBody>
          <a:bodyPr wrap="square" rtlCol="0" anchor="t"/>
          <a:lstStyle/>
          <a:p>
            <a:pPr marL="0" indent="0">
              <a:lnSpc>
                <a:spcPts val="2624"/>
              </a:lnSpc>
              <a:buNone/>
            </a:pPr>
            <a:r>
              <a:rPr lang="en-US" sz="2000" dirty="0">
                <a:solidFill>
                  <a:srgbClr val="272525"/>
                </a:solidFill>
                <a:latin typeface="Eudoxus Sans" pitchFamily="34" charset="0"/>
                <a:ea typeface="Eudoxus Sans" pitchFamily="34" charset="-122"/>
                <a:cs typeface="Eudoxus Sans" pitchFamily="34" charset="-120"/>
              </a:rPr>
              <a:t>For p = 5 and a = 2, 2^(5-1) ≡ 1 (mod 5) since 2^4 = 16 ≡ 1 (mod 5).</a:t>
            </a:r>
            <a:endParaRPr lang="en-US" sz="2000" dirty="0"/>
          </a:p>
        </p:txBody>
      </p:sp>
      <p:sp>
        <p:nvSpPr>
          <p:cNvPr id="13" name="Shape 10"/>
          <p:cNvSpPr/>
          <p:nvPr/>
        </p:nvSpPr>
        <p:spPr>
          <a:xfrm>
            <a:off x="2053233" y="5783104"/>
            <a:ext cx="10539174" cy="948214"/>
          </a:xfrm>
          <a:prstGeom prst="rect">
            <a:avLst/>
          </a:prstGeom>
          <a:solidFill>
            <a:srgbClr val="FFFFFF">
              <a:alpha val="4000"/>
            </a:srgbClr>
          </a:solidFill>
          <a:ln/>
        </p:spPr>
      </p:sp>
      <p:sp>
        <p:nvSpPr>
          <p:cNvPr id="14" name="Text 11"/>
          <p:cNvSpPr/>
          <p:nvPr/>
        </p:nvSpPr>
        <p:spPr>
          <a:xfrm>
            <a:off x="2267783" y="4790955"/>
            <a:ext cx="4821436" cy="333256"/>
          </a:xfrm>
          <a:prstGeom prst="rect">
            <a:avLst/>
          </a:prstGeom>
          <a:noFill/>
          <a:ln/>
        </p:spPr>
        <p:txBody>
          <a:bodyPr wrap="none" rtlCol="0" anchor="t"/>
          <a:lstStyle/>
          <a:p>
            <a:pPr marL="0" indent="0">
              <a:lnSpc>
                <a:spcPts val="2624"/>
              </a:lnSpc>
              <a:buNone/>
            </a:pPr>
            <a:r>
              <a:rPr lang="en-US" sz="2000" dirty="0">
                <a:solidFill>
                  <a:srgbClr val="272525"/>
                </a:solidFill>
                <a:latin typeface="Eudoxus Sans" pitchFamily="34" charset="0"/>
                <a:ea typeface="Eudoxus Sans" pitchFamily="34" charset="-122"/>
                <a:cs typeface="Eudoxus Sans" pitchFamily="34" charset="-120"/>
              </a:rPr>
              <a:t>Applications</a:t>
            </a:r>
            <a:endParaRPr lang="en-US" sz="2000" dirty="0"/>
          </a:p>
        </p:txBody>
      </p:sp>
      <p:sp>
        <p:nvSpPr>
          <p:cNvPr id="15" name="Text 12"/>
          <p:cNvSpPr/>
          <p:nvPr/>
        </p:nvSpPr>
        <p:spPr>
          <a:xfrm>
            <a:off x="7541181" y="4790955"/>
            <a:ext cx="4821436" cy="666512"/>
          </a:xfrm>
          <a:prstGeom prst="rect">
            <a:avLst/>
          </a:prstGeom>
          <a:noFill/>
          <a:ln/>
        </p:spPr>
        <p:txBody>
          <a:bodyPr wrap="square" rtlCol="0" anchor="t"/>
          <a:lstStyle/>
          <a:p>
            <a:pPr marL="0" indent="0">
              <a:lnSpc>
                <a:spcPts val="2624"/>
              </a:lnSpc>
              <a:buNone/>
            </a:pPr>
            <a:r>
              <a:rPr lang="en-US" sz="2000" dirty="0">
                <a:solidFill>
                  <a:srgbClr val="272525"/>
                </a:solidFill>
                <a:latin typeface="Eudoxus Sans" pitchFamily="34" charset="0"/>
                <a:ea typeface="Eudoxus Sans" pitchFamily="34" charset="-122"/>
                <a:cs typeface="Eudoxus Sans" pitchFamily="34" charset="-120"/>
              </a:rPr>
              <a:t>Used in primality testing, cryptography, and other areas of number theory.</a:t>
            </a:r>
            <a:endParaRPr lang="en-US" sz="2000" dirty="0"/>
          </a:p>
        </p:txBody>
      </p:sp>
    </p:spTree>
    <p:extLst>
      <p:ext uri="{BB962C8B-B14F-4D97-AF65-F5344CB8AC3E}">
        <p14:creationId xmlns:p14="http://schemas.microsoft.com/office/powerpoint/2010/main" val="2383144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AC9A9-E382-4E70-B8FB-E5A768DCE4BE}"/>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59C32255-5D70-4374-A391-5F2EBDFAAF67}"/>
              </a:ext>
            </a:extLst>
          </p:cNvPr>
          <p:cNvSpPr txBox="1"/>
          <p:nvPr/>
        </p:nvSpPr>
        <p:spPr>
          <a:xfrm>
            <a:off x="1286540" y="1212112"/>
            <a:ext cx="11727711" cy="523220"/>
          </a:xfrm>
          <a:prstGeom prst="rect">
            <a:avLst/>
          </a:prstGeom>
          <a:noFill/>
        </p:spPr>
        <p:txBody>
          <a:bodyPr wrap="square" rtlCol="0">
            <a:spAutoFit/>
          </a:bodyPr>
          <a:lstStyle/>
          <a:p>
            <a:r>
              <a:rPr lang="en-US" sz="2800" dirty="0"/>
              <a:t>Find the remainder when 3</a:t>
            </a:r>
            <a:r>
              <a:rPr lang="en-US" sz="2800" baseline="30000" dirty="0"/>
              <a:t>100,000</a:t>
            </a:r>
            <a:r>
              <a:rPr lang="en-US" sz="2800" dirty="0"/>
              <a:t> is divided by 53.</a:t>
            </a:r>
            <a:endParaRPr lang="en-IN" sz="2800" dirty="0"/>
          </a:p>
        </p:txBody>
      </p:sp>
    </p:spTree>
    <p:extLst>
      <p:ext uri="{BB962C8B-B14F-4D97-AF65-F5344CB8AC3E}">
        <p14:creationId xmlns:p14="http://schemas.microsoft.com/office/powerpoint/2010/main" val="3192698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2" name="Picture 1">
            <a:extLst>
              <a:ext uri="{FF2B5EF4-FFF2-40B4-BE49-F238E27FC236}">
                <a16:creationId xmlns:a16="http://schemas.microsoft.com/office/drawing/2014/main" id="{E0C6A72C-4187-4389-95FB-396F95EB4728}"/>
              </a:ext>
            </a:extLst>
          </p:cNvPr>
          <p:cNvPicPr>
            <a:picLocks noChangeAspect="1"/>
          </p:cNvPicPr>
          <p:nvPr/>
        </p:nvPicPr>
        <p:blipFill>
          <a:blip r:embed="rId3"/>
          <a:stretch>
            <a:fillRect/>
          </a:stretch>
        </p:blipFill>
        <p:spPr>
          <a:xfrm>
            <a:off x="74428" y="95693"/>
            <a:ext cx="14630400" cy="8229600"/>
          </a:xfrm>
          <a:prstGeom prst="rect">
            <a:avLst/>
          </a:prstGeom>
        </p:spPr>
      </p:pic>
      <p:sp>
        <p:nvSpPr>
          <p:cNvPr id="144" name="Google Shape;144;p8"/>
          <p:cNvSpPr txBox="1"/>
          <p:nvPr/>
        </p:nvSpPr>
        <p:spPr>
          <a:xfrm>
            <a:off x="829340" y="1089661"/>
            <a:ext cx="13652204" cy="3434738"/>
          </a:xfrm>
          <a:prstGeom prst="rect">
            <a:avLst/>
          </a:prstGeom>
          <a:noFill/>
          <a:ln>
            <a:noFill/>
          </a:ln>
        </p:spPr>
        <p:txBody>
          <a:bodyPr spcFirstLastPara="1" wrap="square" lIns="109710" tIns="54840" rIns="109710" bIns="54840" anchor="t" anchorCtr="0">
            <a:spAutoFit/>
          </a:bodyPr>
          <a:lstStyle/>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a:cs typeface="Arial"/>
                <a:sym typeface="Arial"/>
              </a:rPr>
              <a:t>Consider p=7</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a:cs typeface="Arial"/>
                <a:sym typeface="Arial"/>
              </a:rPr>
              <a:t>Every integer is congruent to 0, 1, 2, …6 (mod7)</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a:cs typeface="Arial"/>
                <a:sym typeface="Arial"/>
              </a:rPr>
              <a:t>Consider a = 12 , p</a:t>
            </a:r>
            <a:r>
              <a:rPr lang="en-US" sz="3600" strike="sngStrike" dirty="0">
                <a:solidFill>
                  <a:schemeClr val="dk1"/>
                </a:solidFill>
                <a:latin typeface="Bahnschrift Light" panose="020B0502040204020203" pitchFamily="34" charset="0"/>
                <a:ea typeface="Arial"/>
                <a:cs typeface="Arial"/>
                <a:sym typeface="Arial"/>
              </a:rPr>
              <a:t>/ </a:t>
            </a:r>
            <a:r>
              <a:rPr lang="en-US" sz="3600" dirty="0">
                <a:solidFill>
                  <a:schemeClr val="dk1"/>
                </a:solidFill>
                <a:latin typeface="Bahnschrift Light" panose="020B0502040204020203" pitchFamily="34" charset="0"/>
                <a:ea typeface="Arial"/>
                <a:cs typeface="Arial"/>
                <a:sym typeface="Arial"/>
              </a:rPr>
              <a:t>a</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a:cs typeface="Arial"/>
                <a:sym typeface="Arial"/>
              </a:rPr>
              <a:t>Multiplying all non zero </a:t>
            </a:r>
            <a:r>
              <a:rPr lang="en-US" sz="3600" dirty="0" err="1">
                <a:solidFill>
                  <a:schemeClr val="dk1"/>
                </a:solidFill>
                <a:latin typeface="Bahnschrift Light" panose="020B0502040204020203" pitchFamily="34" charset="0"/>
                <a:ea typeface="Arial"/>
                <a:cs typeface="Arial"/>
                <a:sym typeface="Arial"/>
              </a:rPr>
              <a:t>congruents</a:t>
            </a:r>
            <a:r>
              <a:rPr lang="en-US" sz="3600" dirty="0">
                <a:solidFill>
                  <a:schemeClr val="dk1"/>
                </a:solidFill>
                <a:latin typeface="Bahnschrift Light" panose="020B0502040204020203" pitchFamily="34" charset="0"/>
                <a:ea typeface="Arial"/>
                <a:cs typeface="Arial"/>
                <a:sym typeface="Arial"/>
              </a:rPr>
              <a:t> by 12 , </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a:cs typeface="Arial"/>
                <a:sym typeface="Arial"/>
              </a:rPr>
              <a:t>We get 12, 24, 36, 48, 60, 72 =&gt; 5,3,1,6,4,2 (mod7)</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a:cs typeface="Arial"/>
                <a:sym typeface="Arial"/>
              </a:rPr>
              <a:t>Hence multiplying the congruence class gives back the class.</a:t>
            </a:r>
            <a:endParaRPr sz="2160" dirty="0">
              <a:latin typeface="Bahnschrift Light" panose="020B0502040204020203" pitchFamily="34" charset="0"/>
            </a:endParaRPr>
          </a:p>
        </p:txBody>
      </p:sp>
      <p:cxnSp>
        <p:nvCxnSpPr>
          <p:cNvPr id="145" name="Google Shape;145;p8"/>
          <p:cNvCxnSpPr/>
          <p:nvPr/>
        </p:nvCxnSpPr>
        <p:spPr>
          <a:xfrm rot="10800000" flipH="1">
            <a:off x="6278881" y="2990850"/>
            <a:ext cx="171450" cy="173354"/>
          </a:xfrm>
          <a:prstGeom prst="straightConnector1">
            <a:avLst/>
          </a:prstGeom>
          <a:noFill/>
          <a:ln w="9525" cap="flat" cmpd="sng">
            <a:solidFill>
              <a:srgbClr val="000000"/>
            </a:solidFill>
            <a:prstDash val="solid"/>
            <a:miter lim="800000"/>
            <a:headEnd type="none" w="med" len="med"/>
            <a:tailEnd type="none" w="med" len="med"/>
          </a:ln>
        </p:spPr>
      </p:cxnSp>
      <p:sp>
        <p:nvSpPr>
          <p:cNvPr id="3" name="Rectangle 2">
            <a:extLst>
              <a:ext uri="{FF2B5EF4-FFF2-40B4-BE49-F238E27FC236}">
                <a16:creationId xmlns:a16="http://schemas.microsoft.com/office/drawing/2014/main" id="{EFB4A04D-889F-4BD0-8BDA-7B2A651D1AB3}"/>
              </a:ext>
            </a:extLst>
          </p:cNvPr>
          <p:cNvSpPr/>
          <p:nvPr/>
        </p:nvSpPr>
        <p:spPr>
          <a:xfrm>
            <a:off x="224046" y="360165"/>
            <a:ext cx="2533066" cy="646331"/>
          </a:xfrm>
          <a:prstGeom prst="rect">
            <a:avLst/>
          </a:prstGeom>
        </p:spPr>
        <p:txBody>
          <a:bodyPr wrap="none">
            <a:spAutoFit/>
          </a:bodyPr>
          <a:lstStyle/>
          <a:p>
            <a:pPr>
              <a:buClr>
                <a:schemeClr val="dk1"/>
              </a:buClr>
              <a:buSzPts val="3000"/>
            </a:pPr>
            <a:r>
              <a:rPr lang="en-US" sz="3600" dirty="0">
                <a:solidFill>
                  <a:schemeClr val="dk1"/>
                </a:solidFill>
                <a:latin typeface="Algerian" panose="04020705040A02060702" pitchFamily="82" charset="0"/>
                <a:ea typeface="Arial"/>
                <a:cs typeface="Arial"/>
                <a:sym typeface="Arial"/>
              </a:rPr>
              <a:t>Example: </a:t>
            </a:r>
            <a:endParaRPr lang="en-US" sz="3600" dirty="0">
              <a:latin typeface="Algerian" panose="04020705040A02060702" pitchFamily="8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9" name="Picture 8">
            <a:extLst>
              <a:ext uri="{FF2B5EF4-FFF2-40B4-BE49-F238E27FC236}">
                <a16:creationId xmlns:a16="http://schemas.microsoft.com/office/drawing/2014/main" id="{A1F8B832-1839-4385-9F81-E532F7E28389}"/>
              </a:ext>
            </a:extLst>
          </p:cNvPr>
          <p:cNvPicPr>
            <a:picLocks noChangeAspect="1"/>
          </p:cNvPicPr>
          <p:nvPr/>
        </p:nvPicPr>
        <p:blipFill>
          <a:blip r:embed="rId3"/>
          <a:stretch>
            <a:fillRect/>
          </a:stretch>
        </p:blipFill>
        <p:spPr>
          <a:xfrm>
            <a:off x="74428" y="95693"/>
            <a:ext cx="14630400" cy="8229600"/>
          </a:xfrm>
          <a:prstGeom prst="rect">
            <a:avLst/>
          </a:prstGeom>
        </p:spPr>
      </p:pic>
      <p:sp>
        <p:nvSpPr>
          <p:cNvPr id="150" name="Google Shape;150;p9"/>
          <p:cNvSpPr txBox="1">
            <a:spLocks noGrp="1"/>
          </p:cNvSpPr>
          <p:nvPr>
            <p:ph type="title"/>
          </p:nvPr>
        </p:nvSpPr>
        <p:spPr>
          <a:xfrm>
            <a:off x="478464" y="659130"/>
            <a:ext cx="14226363" cy="1371600"/>
          </a:xfrm>
          <a:prstGeom prst="rect">
            <a:avLst/>
          </a:prstGeom>
          <a:noFill/>
          <a:ln>
            <a:noFill/>
          </a:ln>
        </p:spPr>
        <p:txBody>
          <a:bodyPr spcFirstLastPara="1" vert="horz" wrap="square" lIns="109710" tIns="54840" rIns="109710" bIns="54840" rtlCol="0" anchor="ctr" anchorCtr="0">
            <a:noAutofit/>
          </a:bodyPr>
          <a:lstStyle/>
          <a:p>
            <a:pPr>
              <a:lnSpc>
                <a:spcPct val="100000"/>
              </a:lnSpc>
              <a:spcBef>
                <a:spcPts val="0"/>
              </a:spcBef>
              <a:buClr>
                <a:schemeClr val="dk2"/>
              </a:buClr>
              <a:buSzPts val="2800"/>
            </a:pPr>
            <a:r>
              <a:rPr lang="en-US" sz="2800" b="1" cap="none" dirty="0">
                <a:solidFill>
                  <a:schemeClr val="dk2"/>
                </a:solidFill>
                <a:latin typeface="Arial"/>
                <a:ea typeface="Arial"/>
                <a:cs typeface="Arial"/>
                <a:sym typeface="Arial"/>
              </a:rPr>
              <a:t>Fermat’s Theorem: </a:t>
            </a:r>
            <a:br>
              <a:rPr lang="en-US" sz="2800" cap="none" dirty="0">
                <a:solidFill>
                  <a:schemeClr val="dk2"/>
                </a:solidFill>
                <a:latin typeface="Arial"/>
                <a:ea typeface="Arial"/>
                <a:cs typeface="Arial"/>
                <a:sym typeface="Arial"/>
              </a:rPr>
            </a:br>
            <a:r>
              <a:rPr lang="en-US" sz="2800" cap="none" dirty="0">
                <a:solidFill>
                  <a:schemeClr val="dk2"/>
                </a:solidFill>
                <a:latin typeface="Arial"/>
                <a:ea typeface="Arial"/>
                <a:cs typeface="Arial"/>
                <a:sym typeface="Arial"/>
              </a:rPr>
              <a:t>If p is prime and </a:t>
            </a:r>
            <a:r>
              <a:rPr lang="en-US" sz="2800" cap="none" dirty="0" err="1">
                <a:solidFill>
                  <a:schemeClr val="dk2"/>
                </a:solidFill>
                <a:latin typeface="Arial"/>
                <a:ea typeface="Arial"/>
                <a:cs typeface="Arial"/>
                <a:sym typeface="Arial"/>
              </a:rPr>
              <a:t>p</a:t>
            </a:r>
            <a:r>
              <a:rPr lang="en-US" sz="2800" strike="sngStrike" cap="none" dirty="0" err="1">
                <a:solidFill>
                  <a:schemeClr val="dk2"/>
                </a:solidFill>
                <a:latin typeface="Arial"/>
                <a:ea typeface="Arial"/>
                <a:cs typeface="Arial"/>
                <a:sym typeface="Arial"/>
              </a:rPr>
              <a:t>|</a:t>
            </a:r>
            <a:r>
              <a:rPr lang="en-US" sz="2800" cap="none" dirty="0" err="1">
                <a:solidFill>
                  <a:schemeClr val="dk2"/>
                </a:solidFill>
                <a:latin typeface="Arial"/>
                <a:ea typeface="Arial"/>
                <a:cs typeface="Arial"/>
                <a:sym typeface="Arial"/>
              </a:rPr>
              <a:t>a</a:t>
            </a:r>
            <a:r>
              <a:rPr lang="en-US" sz="2800" cap="none" dirty="0">
                <a:solidFill>
                  <a:schemeClr val="dk2"/>
                </a:solidFill>
                <a:latin typeface="Arial"/>
                <a:ea typeface="Arial"/>
                <a:cs typeface="Arial"/>
                <a:sym typeface="Arial"/>
              </a:rPr>
              <a:t> then a</a:t>
            </a:r>
            <a:r>
              <a:rPr lang="en-US" sz="2800" cap="none" baseline="30000" dirty="0">
                <a:solidFill>
                  <a:schemeClr val="dk2"/>
                </a:solidFill>
                <a:latin typeface="Arial"/>
                <a:ea typeface="Arial"/>
                <a:cs typeface="Arial"/>
                <a:sym typeface="Arial"/>
              </a:rPr>
              <a:t>p-1</a:t>
            </a:r>
            <a:r>
              <a:rPr lang="en-US" sz="2800" u="sng" cap="none" dirty="0">
                <a:solidFill>
                  <a:schemeClr val="dk2"/>
                </a:solidFill>
                <a:latin typeface="Arial"/>
                <a:ea typeface="Arial"/>
                <a:cs typeface="Arial"/>
                <a:sym typeface="Arial"/>
              </a:rPr>
              <a:t>=</a:t>
            </a:r>
            <a:r>
              <a:rPr lang="en-US" sz="2800" cap="none" dirty="0">
                <a:solidFill>
                  <a:schemeClr val="dk2"/>
                </a:solidFill>
                <a:latin typeface="Arial"/>
                <a:ea typeface="Arial"/>
                <a:cs typeface="Arial"/>
                <a:sym typeface="Arial"/>
              </a:rPr>
              <a:t>1(mod p)</a:t>
            </a:r>
            <a:br>
              <a:rPr lang="en-US" sz="2800" cap="none" dirty="0">
                <a:solidFill>
                  <a:schemeClr val="dk2"/>
                </a:solidFill>
                <a:latin typeface="Arial"/>
                <a:ea typeface="Arial"/>
                <a:cs typeface="Arial"/>
                <a:sym typeface="Arial"/>
              </a:rPr>
            </a:br>
            <a:br>
              <a:rPr lang="en-US" sz="2800" cap="none" dirty="0">
                <a:solidFill>
                  <a:schemeClr val="dk2"/>
                </a:solidFill>
                <a:latin typeface="Arial"/>
                <a:ea typeface="Arial"/>
                <a:cs typeface="Arial"/>
                <a:sym typeface="Arial"/>
              </a:rPr>
            </a:br>
            <a:r>
              <a:rPr lang="en-US" sz="2800" cap="none" dirty="0">
                <a:solidFill>
                  <a:schemeClr val="dk2"/>
                </a:solidFill>
                <a:latin typeface="Arial"/>
                <a:ea typeface="Arial"/>
                <a:cs typeface="Arial"/>
                <a:sym typeface="Arial"/>
              </a:rPr>
              <a:t>Proof: Every integer is congruent to 0,1,2,..p-1(mod p)</a:t>
            </a:r>
            <a:br>
              <a:rPr lang="en-US" sz="2800" cap="none" dirty="0">
                <a:solidFill>
                  <a:schemeClr val="dk2"/>
                </a:solidFill>
                <a:latin typeface="Arial"/>
                <a:ea typeface="Arial"/>
                <a:cs typeface="Arial"/>
                <a:sym typeface="Arial"/>
              </a:rPr>
            </a:br>
            <a:r>
              <a:rPr lang="en-US" sz="2800" cap="none" dirty="0">
                <a:solidFill>
                  <a:schemeClr val="dk2"/>
                </a:solidFill>
                <a:latin typeface="Arial"/>
                <a:ea typeface="Arial"/>
                <a:cs typeface="Arial"/>
                <a:sym typeface="Arial"/>
              </a:rPr>
              <a:t>Multiplying all non-zero residues by a, we get a, 2a, ..(p-1)a</a:t>
            </a:r>
            <a:endParaRPr sz="2800" cap="none" dirty="0"/>
          </a:p>
        </p:txBody>
      </p:sp>
      <p:sp>
        <p:nvSpPr>
          <p:cNvPr id="151" name="Google Shape;151;p9"/>
          <p:cNvSpPr txBox="1">
            <a:spLocks noGrp="1"/>
          </p:cNvSpPr>
          <p:nvPr>
            <p:ph type="body" idx="1"/>
          </p:nvPr>
        </p:nvSpPr>
        <p:spPr>
          <a:xfrm>
            <a:off x="478463" y="2744598"/>
            <a:ext cx="6283843" cy="4354830"/>
          </a:xfrm>
          <a:prstGeom prst="rect">
            <a:avLst/>
          </a:prstGeom>
          <a:noFill/>
          <a:ln>
            <a:noFill/>
          </a:ln>
        </p:spPr>
        <p:txBody>
          <a:bodyPr spcFirstLastPara="1" vert="horz" wrap="square" lIns="109710" tIns="54840" rIns="109710" bIns="54840" rtlCol="0" anchor="t" anchorCtr="0">
            <a:noAutofit/>
          </a:bodyPr>
          <a:lstStyle/>
          <a:p>
            <a:pPr marL="0" indent="0">
              <a:lnSpc>
                <a:spcPct val="100000"/>
              </a:lnSpc>
              <a:spcBef>
                <a:spcPts val="0"/>
              </a:spcBef>
              <a:spcAft>
                <a:spcPts val="0"/>
              </a:spcAft>
              <a:buClr>
                <a:schemeClr val="dk1"/>
              </a:buClr>
              <a:buSzPts val="2800"/>
              <a:buNone/>
            </a:pPr>
            <a:r>
              <a:rPr lang="en-US" sz="3360" dirty="0">
                <a:solidFill>
                  <a:schemeClr val="dk1"/>
                </a:solidFill>
                <a:latin typeface="Arial"/>
                <a:ea typeface="Arial"/>
                <a:cs typeface="Arial"/>
                <a:sym typeface="Arial"/>
              </a:rPr>
              <a:t>Case 1:</a:t>
            </a:r>
            <a:r>
              <a:rPr lang="en-US" sz="3360" dirty="0">
                <a:solidFill>
                  <a:srgbClr val="FF0000"/>
                </a:solidFill>
                <a:latin typeface="Arial"/>
                <a:ea typeface="Arial"/>
                <a:cs typeface="Arial"/>
                <a:sym typeface="Arial"/>
              </a:rPr>
              <a:t>None is congruent to 0</a:t>
            </a:r>
            <a:endParaRPr dirty="0">
              <a:solidFill>
                <a:srgbClr val="FF0000"/>
              </a:solidFill>
            </a:endParaRPr>
          </a:p>
          <a:p>
            <a:pPr marL="411480" indent="-411480">
              <a:lnSpc>
                <a:spcPct val="150000"/>
              </a:lnSpc>
              <a:spcBef>
                <a:spcPts val="672"/>
              </a:spcBef>
              <a:spcAft>
                <a:spcPts val="0"/>
              </a:spcAft>
              <a:buClr>
                <a:schemeClr val="dk1"/>
              </a:buClr>
              <a:buSzPts val="2800"/>
              <a:buNone/>
            </a:pPr>
            <a:r>
              <a:rPr lang="en-US" sz="2800" dirty="0">
                <a:solidFill>
                  <a:schemeClr val="dk1"/>
                </a:solidFill>
                <a:latin typeface="Arial"/>
                <a:ea typeface="Arial"/>
                <a:cs typeface="Arial"/>
                <a:sym typeface="Arial"/>
              </a:rPr>
              <a:t>If its congruent to 0 its divisible by p.</a:t>
            </a:r>
          </a:p>
          <a:p>
            <a:pPr marL="411480" indent="-411480">
              <a:lnSpc>
                <a:spcPct val="150000"/>
              </a:lnSpc>
              <a:spcBef>
                <a:spcPts val="672"/>
              </a:spcBef>
              <a:spcAft>
                <a:spcPts val="0"/>
              </a:spcAft>
              <a:buClr>
                <a:schemeClr val="dk1"/>
              </a:buClr>
              <a:buSzPts val="2800"/>
              <a:buNone/>
            </a:pPr>
            <a:r>
              <a:rPr lang="pt-BR" sz="2800" dirty="0">
                <a:solidFill>
                  <a:schemeClr val="dk1"/>
                </a:solidFill>
                <a:latin typeface="Arial"/>
                <a:ea typeface="Arial"/>
                <a:cs typeface="Arial"/>
                <a:sym typeface="Arial"/>
              </a:rPr>
              <a:t>Pick r, 0&lt;r&lt;p </a:t>
            </a:r>
            <a:endParaRPr lang="pt-BR" sz="2800" dirty="0"/>
          </a:p>
          <a:p>
            <a:pPr marL="411480" indent="-411480">
              <a:lnSpc>
                <a:spcPct val="150000"/>
              </a:lnSpc>
              <a:spcBef>
                <a:spcPts val="672"/>
              </a:spcBef>
              <a:spcAft>
                <a:spcPts val="0"/>
              </a:spcAft>
              <a:buClr>
                <a:schemeClr val="dk1"/>
              </a:buClr>
              <a:buSzPts val="2800"/>
              <a:buNone/>
            </a:pPr>
            <a:r>
              <a:rPr lang="en-US" sz="2800" dirty="0" err="1">
                <a:solidFill>
                  <a:schemeClr val="dk1"/>
                </a:solidFill>
                <a:latin typeface="Arial"/>
                <a:ea typeface="Arial"/>
                <a:cs typeface="Arial"/>
                <a:sym typeface="Arial"/>
              </a:rPr>
              <a:t>Spse</a:t>
            </a:r>
            <a:r>
              <a:rPr lang="en-US" sz="2800" dirty="0">
                <a:solidFill>
                  <a:schemeClr val="dk1"/>
                </a:solidFill>
                <a:latin typeface="Arial"/>
                <a:ea typeface="Arial"/>
                <a:cs typeface="Arial"/>
                <a:sym typeface="Arial"/>
              </a:rPr>
              <a:t>, </a:t>
            </a:r>
            <a:r>
              <a:rPr lang="en-US" sz="2800" dirty="0" err="1">
                <a:solidFill>
                  <a:schemeClr val="dk1"/>
                </a:solidFill>
                <a:latin typeface="Arial"/>
                <a:ea typeface="Arial"/>
                <a:cs typeface="Arial"/>
                <a:sym typeface="Arial"/>
              </a:rPr>
              <a:t>r.a</a:t>
            </a:r>
            <a:r>
              <a:rPr lang="en-US" sz="2800" u="sng"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 0(</a:t>
            </a:r>
            <a:r>
              <a:rPr lang="en-US" sz="2800" dirty="0" err="1">
                <a:solidFill>
                  <a:schemeClr val="dk1"/>
                </a:solidFill>
                <a:latin typeface="Arial"/>
                <a:ea typeface="Arial"/>
                <a:cs typeface="Arial"/>
                <a:sym typeface="Arial"/>
              </a:rPr>
              <a:t>modp</a:t>
            </a:r>
            <a:r>
              <a:rPr lang="en-US" sz="2800" dirty="0">
                <a:solidFill>
                  <a:schemeClr val="dk1"/>
                </a:solidFill>
                <a:latin typeface="Arial"/>
                <a:ea typeface="Arial"/>
                <a:cs typeface="Arial"/>
                <a:sym typeface="Arial"/>
              </a:rPr>
              <a:t>)</a:t>
            </a:r>
            <a:endParaRPr sz="2800" dirty="0"/>
          </a:p>
          <a:p>
            <a:pPr marL="411480" indent="-411480">
              <a:lnSpc>
                <a:spcPct val="150000"/>
              </a:lnSpc>
              <a:spcBef>
                <a:spcPts val="672"/>
              </a:spcBef>
              <a:spcAft>
                <a:spcPts val="0"/>
              </a:spcAft>
              <a:buClr>
                <a:schemeClr val="dk1"/>
              </a:buClr>
              <a:buSzPts val="2800"/>
              <a:buNone/>
            </a:pPr>
            <a:r>
              <a:rPr lang="en-US" sz="2800" dirty="0" err="1">
                <a:solidFill>
                  <a:schemeClr val="dk1"/>
                </a:solidFill>
                <a:latin typeface="Arial"/>
                <a:ea typeface="Arial"/>
                <a:cs typeface="Arial"/>
                <a:sym typeface="Arial"/>
              </a:rPr>
              <a:t>p</a:t>
            </a:r>
            <a:r>
              <a:rPr lang="en-US" sz="2800" strike="sngStrike" dirty="0" err="1">
                <a:solidFill>
                  <a:schemeClr val="dk1"/>
                </a:solidFill>
                <a:latin typeface="Arial"/>
                <a:ea typeface="Arial"/>
                <a:cs typeface="Arial"/>
                <a:sym typeface="Arial"/>
              </a:rPr>
              <a:t>|</a:t>
            </a:r>
            <a:r>
              <a:rPr lang="en-US" sz="2800" dirty="0" err="1">
                <a:solidFill>
                  <a:schemeClr val="dk1"/>
                </a:solidFill>
                <a:latin typeface="Arial"/>
                <a:ea typeface="Arial"/>
                <a:cs typeface="Arial"/>
                <a:sym typeface="Arial"/>
              </a:rPr>
              <a:t>a</a:t>
            </a:r>
            <a:r>
              <a:rPr lang="en-US" sz="2800" dirty="0">
                <a:solidFill>
                  <a:schemeClr val="dk1"/>
                </a:solidFill>
                <a:latin typeface="Arial"/>
                <a:ea typeface="Arial"/>
                <a:cs typeface="Arial"/>
                <a:sym typeface="Arial"/>
              </a:rPr>
              <a:t> (given)  &amp; </a:t>
            </a:r>
            <a:r>
              <a:rPr lang="en-US" sz="2800" dirty="0" err="1">
                <a:solidFill>
                  <a:schemeClr val="dk1"/>
                </a:solidFill>
                <a:latin typeface="Arial"/>
                <a:ea typeface="Arial"/>
                <a:cs typeface="Arial"/>
                <a:sym typeface="Arial"/>
              </a:rPr>
              <a:t>p</a:t>
            </a:r>
            <a:r>
              <a:rPr lang="en-US" sz="2800" strike="sngStrike" dirty="0" err="1">
                <a:solidFill>
                  <a:schemeClr val="dk1"/>
                </a:solidFill>
                <a:latin typeface="Arial"/>
                <a:ea typeface="Arial"/>
                <a:cs typeface="Arial"/>
                <a:sym typeface="Arial"/>
              </a:rPr>
              <a:t>|</a:t>
            </a:r>
            <a:r>
              <a:rPr lang="en-US" sz="2800" dirty="0" err="1">
                <a:solidFill>
                  <a:schemeClr val="dk1"/>
                </a:solidFill>
                <a:latin typeface="Arial"/>
                <a:ea typeface="Arial"/>
                <a:cs typeface="Arial"/>
                <a:sym typeface="Arial"/>
              </a:rPr>
              <a:t>r</a:t>
            </a:r>
            <a:r>
              <a:rPr lang="en-US" sz="2800" dirty="0">
                <a:solidFill>
                  <a:schemeClr val="dk1"/>
                </a:solidFill>
                <a:latin typeface="Arial"/>
                <a:ea typeface="Arial"/>
                <a:cs typeface="Arial"/>
                <a:sym typeface="Arial"/>
              </a:rPr>
              <a:t> (as r&lt;p)</a:t>
            </a:r>
            <a:endParaRPr sz="2800" dirty="0"/>
          </a:p>
          <a:p>
            <a:pPr marL="411480" indent="-411480">
              <a:lnSpc>
                <a:spcPct val="150000"/>
              </a:lnSpc>
              <a:spcBef>
                <a:spcPts val="672"/>
              </a:spcBef>
              <a:spcAft>
                <a:spcPts val="0"/>
              </a:spcAft>
              <a:buClr>
                <a:schemeClr val="dk1"/>
              </a:buClr>
              <a:buSzPts val="2800"/>
              <a:buNone/>
            </a:pPr>
            <a:r>
              <a:rPr lang="en-US" sz="2800" dirty="0">
                <a:solidFill>
                  <a:schemeClr val="dk1"/>
                </a:solidFill>
                <a:latin typeface="Arial"/>
                <a:ea typeface="Arial"/>
                <a:cs typeface="Arial"/>
                <a:sym typeface="Arial"/>
              </a:rPr>
              <a:t>Hence none </a:t>
            </a:r>
            <a:r>
              <a:rPr lang="en-US" sz="2800" u="sng" dirty="0">
                <a:solidFill>
                  <a:schemeClr val="dk1"/>
                </a:solidFill>
                <a:latin typeface="Arial"/>
                <a:ea typeface="Arial"/>
                <a:cs typeface="Arial"/>
                <a:sym typeface="Arial"/>
              </a:rPr>
              <a:t>=</a:t>
            </a:r>
            <a:r>
              <a:rPr lang="en-US" sz="2800" dirty="0">
                <a:solidFill>
                  <a:schemeClr val="dk1"/>
                </a:solidFill>
                <a:latin typeface="Arial"/>
                <a:ea typeface="Arial"/>
                <a:cs typeface="Arial"/>
                <a:sym typeface="Arial"/>
              </a:rPr>
              <a:t>0(mod p)</a:t>
            </a:r>
            <a:endParaRPr sz="2800" u="sng" dirty="0">
              <a:solidFill>
                <a:schemeClr val="dk1"/>
              </a:solidFill>
              <a:latin typeface="Arial"/>
              <a:ea typeface="Arial"/>
              <a:cs typeface="Arial"/>
              <a:sym typeface="Arial"/>
            </a:endParaRPr>
          </a:p>
          <a:p>
            <a:pPr marL="411480" indent="-198120">
              <a:spcBef>
                <a:spcPts val="672"/>
              </a:spcBef>
              <a:spcAft>
                <a:spcPts val="0"/>
              </a:spcAft>
              <a:buClr>
                <a:schemeClr val="dk1"/>
              </a:buClr>
              <a:buSzPts val="2800"/>
              <a:buNone/>
            </a:pPr>
            <a:endParaRPr sz="3360" u="sng" dirty="0">
              <a:solidFill>
                <a:schemeClr val="dk1"/>
              </a:solidFill>
              <a:latin typeface="Arial"/>
              <a:ea typeface="Arial"/>
              <a:cs typeface="Arial"/>
              <a:sym typeface="Arial"/>
            </a:endParaRPr>
          </a:p>
        </p:txBody>
      </p:sp>
      <p:sp>
        <p:nvSpPr>
          <p:cNvPr id="152" name="Google Shape;152;p9"/>
          <p:cNvSpPr txBox="1">
            <a:spLocks noGrp="1"/>
          </p:cNvSpPr>
          <p:nvPr>
            <p:ph type="body" idx="2"/>
          </p:nvPr>
        </p:nvSpPr>
        <p:spPr>
          <a:xfrm>
            <a:off x="7400923" y="2646045"/>
            <a:ext cx="7303903" cy="4699634"/>
          </a:xfrm>
          <a:prstGeom prst="rect">
            <a:avLst/>
          </a:prstGeom>
          <a:noFill/>
          <a:ln>
            <a:noFill/>
          </a:ln>
        </p:spPr>
        <p:txBody>
          <a:bodyPr spcFirstLastPara="1" vert="horz" wrap="square" lIns="109710" tIns="54840" rIns="109710" bIns="54840" rtlCol="0" anchor="t" anchorCtr="0">
            <a:noAutofit/>
          </a:bodyPr>
          <a:lstStyle/>
          <a:p>
            <a:pPr marL="0" indent="0">
              <a:lnSpc>
                <a:spcPct val="100000"/>
              </a:lnSpc>
              <a:spcBef>
                <a:spcPts val="0"/>
              </a:spcBef>
              <a:spcAft>
                <a:spcPts val="0"/>
              </a:spcAft>
              <a:buClr>
                <a:schemeClr val="dk1"/>
              </a:buClr>
              <a:buSzPts val="2800"/>
              <a:buNone/>
            </a:pPr>
            <a:r>
              <a:rPr lang="en-US" sz="3200" dirty="0">
                <a:solidFill>
                  <a:schemeClr val="dk1"/>
                </a:solidFill>
                <a:latin typeface="Arial"/>
                <a:ea typeface="Arial"/>
                <a:cs typeface="Arial"/>
                <a:sym typeface="Arial"/>
              </a:rPr>
              <a:t>Case 2: </a:t>
            </a:r>
            <a:r>
              <a:rPr lang="en-US" sz="3200" dirty="0">
                <a:solidFill>
                  <a:srgbClr val="FF0000"/>
                </a:solidFill>
                <a:latin typeface="Arial"/>
                <a:ea typeface="Arial"/>
                <a:cs typeface="Arial"/>
                <a:sym typeface="Arial"/>
              </a:rPr>
              <a:t>None congruent to each other</a:t>
            </a:r>
            <a:endParaRPr sz="3200" dirty="0">
              <a:solidFill>
                <a:srgbClr val="FF0000"/>
              </a:solidFill>
            </a:endParaRPr>
          </a:p>
          <a:p>
            <a:pPr marL="411480" indent="-411480">
              <a:lnSpc>
                <a:spcPct val="150000"/>
              </a:lnSpc>
              <a:spcBef>
                <a:spcPts val="672"/>
              </a:spcBef>
              <a:spcAft>
                <a:spcPts val="0"/>
              </a:spcAft>
              <a:buClr>
                <a:schemeClr val="dk1"/>
              </a:buClr>
              <a:buSzPts val="2800"/>
              <a:buNone/>
            </a:pPr>
            <a:r>
              <a:rPr lang="en-US" sz="2800" dirty="0">
                <a:solidFill>
                  <a:schemeClr val="dk1"/>
                </a:solidFill>
                <a:latin typeface="Arial"/>
                <a:ea typeface="Arial"/>
                <a:cs typeface="Arial"/>
                <a:sym typeface="Arial"/>
              </a:rPr>
              <a:t>Pick r &amp; s , 0&lt;r&lt;p, 0&lt;s&lt;p</a:t>
            </a:r>
            <a:endParaRPr sz="2800" dirty="0"/>
          </a:p>
          <a:p>
            <a:pPr marL="411480" indent="-411480">
              <a:lnSpc>
                <a:spcPct val="150000"/>
              </a:lnSpc>
              <a:spcBef>
                <a:spcPts val="672"/>
              </a:spcBef>
              <a:spcAft>
                <a:spcPts val="0"/>
              </a:spcAft>
              <a:buClr>
                <a:schemeClr val="dk1"/>
              </a:buClr>
              <a:buSzPts val="2800"/>
              <a:buNone/>
            </a:pPr>
            <a:r>
              <a:rPr lang="en-US" sz="2800" dirty="0" err="1">
                <a:solidFill>
                  <a:schemeClr val="dk1"/>
                </a:solidFill>
                <a:latin typeface="Arial"/>
                <a:ea typeface="Arial"/>
                <a:cs typeface="Arial"/>
                <a:sym typeface="Arial"/>
              </a:rPr>
              <a:t>r.a</a:t>
            </a:r>
            <a:r>
              <a:rPr lang="en-US" sz="2800" u="sng" dirty="0">
                <a:solidFill>
                  <a:schemeClr val="dk1"/>
                </a:solidFill>
                <a:latin typeface="Arial"/>
                <a:ea typeface="Arial"/>
                <a:cs typeface="Arial"/>
                <a:sym typeface="Arial"/>
              </a:rPr>
              <a:t>=</a:t>
            </a:r>
            <a:r>
              <a:rPr lang="en-US" sz="2800" dirty="0" err="1">
                <a:solidFill>
                  <a:schemeClr val="dk1"/>
                </a:solidFill>
                <a:latin typeface="Arial"/>
                <a:ea typeface="Arial"/>
                <a:cs typeface="Arial"/>
                <a:sym typeface="Arial"/>
              </a:rPr>
              <a:t>s.a</a:t>
            </a:r>
            <a:r>
              <a:rPr lang="en-US" sz="2800" dirty="0">
                <a:solidFill>
                  <a:schemeClr val="dk1"/>
                </a:solidFill>
                <a:latin typeface="Arial"/>
                <a:ea typeface="Arial"/>
                <a:cs typeface="Arial"/>
                <a:sym typeface="Arial"/>
              </a:rPr>
              <a:t>(</a:t>
            </a:r>
            <a:r>
              <a:rPr lang="en-US" sz="2800" dirty="0" err="1">
                <a:solidFill>
                  <a:schemeClr val="dk1"/>
                </a:solidFill>
                <a:latin typeface="Arial"/>
                <a:ea typeface="Arial"/>
                <a:cs typeface="Arial"/>
                <a:sym typeface="Arial"/>
              </a:rPr>
              <a:t>modp</a:t>
            </a:r>
            <a:r>
              <a:rPr lang="en-US" sz="2800" dirty="0">
                <a:solidFill>
                  <a:schemeClr val="dk1"/>
                </a:solidFill>
                <a:latin typeface="Arial"/>
                <a:ea typeface="Arial"/>
                <a:cs typeface="Arial"/>
                <a:sym typeface="Arial"/>
              </a:rPr>
              <a:t>) </a:t>
            </a:r>
            <a:endParaRPr sz="2800" dirty="0"/>
          </a:p>
          <a:p>
            <a:pPr marL="411480" indent="-411480">
              <a:lnSpc>
                <a:spcPct val="150000"/>
              </a:lnSpc>
              <a:spcBef>
                <a:spcPts val="672"/>
              </a:spcBef>
              <a:spcAft>
                <a:spcPts val="0"/>
              </a:spcAft>
              <a:buClr>
                <a:schemeClr val="dk1"/>
              </a:buClr>
              <a:buSzPts val="2800"/>
              <a:buNone/>
            </a:pPr>
            <a:r>
              <a:rPr lang="en-US" sz="2800" dirty="0" err="1">
                <a:solidFill>
                  <a:schemeClr val="dk1"/>
                </a:solidFill>
                <a:latin typeface="Arial"/>
                <a:ea typeface="Arial"/>
                <a:cs typeface="Arial"/>
                <a:sym typeface="Arial"/>
              </a:rPr>
              <a:t>r.a</a:t>
            </a:r>
            <a:r>
              <a:rPr lang="en-US" sz="2800" dirty="0">
                <a:solidFill>
                  <a:schemeClr val="dk1"/>
                </a:solidFill>
                <a:latin typeface="Arial"/>
                <a:ea typeface="Arial"/>
                <a:cs typeface="Arial"/>
                <a:sym typeface="Arial"/>
              </a:rPr>
              <a:t> – </a:t>
            </a:r>
            <a:r>
              <a:rPr lang="en-US" sz="2800" dirty="0" err="1">
                <a:solidFill>
                  <a:schemeClr val="dk1"/>
                </a:solidFill>
                <a:latin typeface="Arial"/>
                <a:ea typeface="Arial"/>
                <a:cs typeface="Arial"/>
                <a:sym typeface="Arial"/>
              </a:rPr>
              <a:t>s.a</a:t>
            </a:r>
            <a:r>
              <a:rPr lang="en-US" sz="2800" dirty="0">
                <a:solidFill>
                  <a:schemeClr val="dk1"/>
                </a:solidFill>
                <a:latin typeface="Arial"/>
                <a:ea typeface="Arial"/>
                <a:cs typeface="Arial"/>
                <a:sym typeface="Arial"/>
              </a:rPr>
              <a:t>= (r-s)a</a:t>
            </a:r>
            <a:endParaRPr sz="2800" dirty="0"/>
          </a:p>
          <a:p>
            <a:pPr marL="411480" indent="-411480">
              <a:lnSpc>
                <a:spcPct val="150000"/>
              </a:lnSpc>
              <a:spcBef>
                <a:spcPts val="672"/>
              </a:spcBef>
              <a:spcAft>
                <a:spcPts val="0"/>
              </a:spcAft>
              <a:buClr>
                <a:schemeClr val="dk1"/>
              </a:buClr>
              <a:buSzPts val="2800"/>
              <a:buNone/>
            </a:pPr>
            <a:r>
              <a:rPr lang="en-US" sz="2800" dirty="0">
                <a:solidFill>
                  <a:schemeClr val="dk1"/>
                </a:solidFill>
                <a:latin typeface="Arial"/>
                <a:ea typeface="Arial"/>
                <a:cs typeface="Arial"/>
                <a:sym typeface="Arial"/>
              </a:rPr>
              <a:t>We know </a:t>
            </a:r>
            <a:r>
              <a:rPr lang="en-US" sz="2800" dirty="0" err="1">
                <a:solidFill>
                  <a:schemeClr val="dk1"/>
                </a:solidFill>
                <a:latin typeface="Arial"/>
                <a:ea typeface="Arial"/>
                <a:cs typeface="Arial"/>
                <a:sym typeface="Arial"/>
              </a:rPr>
              <a:t>p</a:t>
            </a:r>
            <a:r>
              <a:rPr lang="en-US" sz="2800" strike="sngStrike" dirty="0" err="1">
                <a:solidFill>
                  <a:schemeClr val="dk1"/>
                </a:solidFill>
                <a:latin typeface="Arial"/>
                <a:ea typeface="Arial"/>
                <a:cs typeface="Arial"/>
                <a:sym typeface="Arial"/>
              </a:rPr>
              <a:t>|</a:t>
            </a:r>
            <a:r>
              <a:rPr lang="en-US" sz="2800" dirty="0" err="1">
                <a:solidFill>
                  <a:schemeClr val="dk1"/>
                </a:solidFill>
                <a:latin typeface="Arial"/>
                <a:ea typeface="Arial"/>
                <a:cs typeface="Arial"/>
                <a:sym typeface="Arial"/>
              </a:rPr>
              <a:t>a</a:t>
            </a:r>
            <a:r>
              <a:rPr lang="en-US" sz="2800" dirty="0">
                <a:solidFill>
                  <a:schemeClr val="dk1"/>
                </a:solidFill>
                <a:latin typeface="Arial"/>
                <a:ea typeface="Arial"/>
                <a:cs typeface="Arial"/>
                <a:sym typeface="Arial"/>
              </a:rPr>
              <a:t>, </a:t>
            </a:r>
            <a:endParaRPr sz="2800" dirty="0"/>
          </a:p>
          <a:p>
            <a:pPr marL="411480" indent="-411480">
              <a:lnSpc>
                <a:spcPct val="150000"/>
              </a:lnSpc>
              <a:spcBef>
                <a:spcPts val="672"/>
              </a:spcBef>
              <a:spcAft>
                <a:spcPts val="0"/>
              </a:spcAft>
              <a:buClr>
                <a:schemeClr val="dk1"/>
              </a:buClr>
              <a:buSzPts val="2800"/>
              <a:buNone/>
            </a:pPr>
            <a:r>
              <a:rPr lang="en-US" sz="2800" dirty="0">
                <a:solidFill>
                  <a:schemeClr val="dk1"/>
                </a:solidFill>
                <a:latin typeface="Arial"/>
                <a:ea typeface="Arial"/>
                <a:cs typeface="Arial"/>
                <a:sym typeface="Arial"/>
              </a:rPr>
              <a:t>verify p|(r-s)</a:t>
            </a: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004060"/>
            <a:ext cx="7477601" cy="1916430"/>
          </a:xfrm>
          <a:prstGeom prst="rect">
            <a:avLst/>
          </a:prstGeom>
          <a:noFill/>
          <a:ln/>
        </p:spPr>
        <p:txBody>
          <a:bodyPr wrap="square" rtlCol="0" anchor="t"/>
          <a:lstStyle/>
          <a:p>
            <a:pPr marL="0" indent="0">
              <a:lnSpc>
                <a:spcPts val="7545"/>
              </a:lnSpc>
              <a:buNone/>
            </a:pPr>
            <a:r>
              <a:rPr lang="en-US" sz="6036" b="1" dirty="0">
                <a:solidFill>
                  <a:srgbClr val="000000"/>
                </a:solidFill>
                <a:latin typeface="p22-mackinac-pro" pitchFamily="34" charset="0"/>
                <a:ea typeface="p22-mackinac-pro" pitchFamily="34" charset="-122"/>
                <a:cs typeface="p22-mackinac-pro" pitchFamily="34" charset="-120"/>
              </a:rPr>
              <a:t>Introduction to Number Theory</a:t>
            </a:r>
            <a:endParaRPr lang="en-US" sz="6036" dirty="0"/>
          </a:p>
        </p:txBody>
      </p:sp>
      <p:sp>
        <p:nvSpPr>
          <p:cNvPr id="6" name="Text 2"/>
          <p:cNvSpPr/>
          <p:nvPr/>
        </p:nvSpPr>
        <p:spPr>
          <a:xfrm>
            <a:off x="833199" y="4253746"/>
            <a:ext cx="7477601" cy="1333024"/>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Number theory is a fascinating branch of mathematics dedicated to the study of integers and their properties. It explores fundamental concepts like prime numbers, divisibility, and modular arithmetic, leading to profound insights into the structure of numbers.</a:t>
            </a:r>
            <a:endParaRPr lang="en-US" sz="1750" dirty="0"/>
          </a:p>
        </p:txBody>
      </p:sp>
      <p:sp>
        <p:nvSpPr>
          <p:cNvPr id="7" name="Shape 3"/>
          <p:cNvSpPr/>
          <p:nvPr/>
        </p:nvSpPr>
        <p:spPr>
          <a:xfrm>
            <a:off x="833199" y="5853351"/>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840819" y="5860971"/>
            <a:ext cx="340162" cy="340162"/>
          </a:xfrm>
          <a:prstGeom prst="rect">
            <a:avLst/>
          </a:prstGeom>
        </p:spPr>
      </p:pic>
      <p:sp>
        <p:nvSpPr>
          <p:cNvPr id="9" name="Text 4"/>
          <p:cNvSpPr/>
          <p:nvPr/>
        </p:nvSpPr>
        <p:spPr>
          <a:xfrm>
            <a:off x="1299686" y="5836682"/>
            <a:ext cx="3622358"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Dr. Keerthy A. S. (RCSS)</a:t>
            </a:r>
            <a:endParaRPr lang="en-US" sz="2187"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4" name="Picture 3">
            <a:extLst>
              <a:ext uri="{FF2B5EF4-FFF2-40B4-BE49-F238E27FC236}">
                <a16:creationId xmlns:a16="http://schemas.microsoft.com/office/drawing/2014/main" id="{D1875F51-645E-46D7-91C7-CD66A4A41B48}"/>
              </a:ext>
            </a:extLst>
          </p:cNvPr>
          <p:cNvPicPr>
            <a:picLocks noChangeAspect="1"/>
          </p:cNvPicPr>
          <p:nvPr/>
        </p:nvPicPr>
        <p:blipFill>
          <a:blip r:embed="rId3"/>
          <a:stretch>
            <a:fillRect/>
          </a:stretch>
        </p:blipFill>
        <p:spPr>
          <a:xfrm>
            <a:off x="74428" y="95693"/>
            <a:ext cx="14630400" cy="8229600"/>
          </a:xfrm>
          <a:prstGeom prst="rect">
            <a:avLst/>
          </a:prstGeom>
        </p:spPr>
      </p:pic>
      <p:sp>
        <p:nvSpPr>
          <p:cNvPr id="161" name="Google Shape;161;p10"/>
          <p:cNvSpPr txBox="1">
            <a:spLocks noGrp="1"/>
          </p:cNvSpPr>
          <p:nvPr>
            <p:ph type="body" idx="1"/>
          </p:nvPr>
        </p:nvSpPr>
        <p:spPr>
          <a:xfrm>
            <a:off x="984706" y="434827"/>
            <a:ext cx="13571265" cy="5431154"/>
          </a:xfrm>
          <a:prstGeom prst="rect">
            <a:avLst/>
          </a:prstGeom>
          <a:noFill/>
          <a:ln>
            <a:noFill/>
          </a:ln>
        </p:spPr>
        <p:txBody>
          <a:bodyPr spcFirstLastPara="1" vert="horz" wrap="square" lIns="109710" tIns="54840" rIns="109710" bIns="54840" rtlCol="0" anchor="t" anchorCtr="0">
            <a:noAutofit/>
          </a:bodyPr>
          <a:lstStyle/>
          <a:p>
            <a:pPr marL="0" indent="0">
              <a:lnSpc>
                <a:spcPct val="100000"/>
              </a:lnSpc>
              <a:spcBef>
                <a:spcPts val="0"/>
              </a:spcBef>
              <a:spcAft>
                <a:spcPts val="0"/>
              </a:spcAft>
              <a:buClr>
                <a:schemeClr val="dk1"/>
              </a:buClr>
              <a:buSzPts val="3000"/>
              <a:buNone/>
            </a:pPr>
            <a:r>
              <a:rPr lang="en-US" sz="3600" dirty="0">
                <a:solidFill>
                  <a:schemeClr val="dk1"/>
                </a:solidFill>
                <a:latin typeface="Arial"/>
                <a:ea typeface="Arial"/>
                <a:cs typeface="Arial"/>
                <a:sym typeface="Arial"/>
              </a:rPr>
              <a:t>We know 0&lt;r&lt;p &amp; 0&lt;s&lt;p</a:t>
            </a:r>
            <a:endParaRPr lang="en-IN" dirty="0"/>
          </a:p>
          <a:p>
            <a:pPr marL="0" indent="-228600">
              <a:lnSpc>
                <a:spcPct val="100000"/>
              </a:lnSpc>
              <a:spcBef>
                <a:spcPts val="720"/>
              </a:spcBef>
              <a:spcAft>
                <a:spcPts val="0"/>
              </a:spcAft>
              <a:buClr>
                <a:schemeClr val="dk1"/>
              </a:buClr>
              <a:buSzPts val="3000"/>
              <a:buFont typeface="Noto Sans Symbols"/>
              <a:buChar char="⇒"/>
            </a:pPr>
            <a:r>
              <a:rPr lang="en-IN" sz="3600" dirty="0">
                <a:solidFill>
                  <a:schemeClr val="dk1"/>
                </a:solidFill>
                <a:latin typeface="Arial"/>
                <a:ea typeface="Arial"/>
                <a:cs typeface="Arial"/>
                <a:sym typeface="Arial"/>
              </a:rPr>
              <a:t>0&gt;-s&gt;-p =&gt; -p&lt;-s&lt;o</a:t>
            </a:r>
            <a:endParaRPr lang="en-IN" dirty="0"/>
          </a:p>
          <a:p>
            <a:pPr marL="0" indent="0">
              <a:lnSpc>
                <a:spcPct val="100000"/>
              </a:lnSpc>
              <a:spcBef>
                <a:spcPts val="720"/>
              </a:spcBef>
              <a:spcAft>
                <a:spcPts val="0"/>
              </a:spcAft>
              <a:buClr>
                <a:schemeClr val="dk1"/>
              </a:buClr>
              <a:buSzPts val="3000"/>
              <a:buNone/>
            </a:pPr>
            <a:r>
              <a:rPr lang="en-US" sz="3600" dirty="0">
                <a:solidFill>
                  <a:schemeClr val="dk1"/>
                </a:solidFill>
                <a:latin typeface="Arial"/>
                <a:ea typeface="Arial"/>
                <a:cs typeface="Arial"/>
                <a:sym typeface="Arial"/>
              </a:rPr>
              <a:t>Hence, -p&lt;r-s&lt;p </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a:ea typeface="Arial"/>
                <a:cs typeface="Arial"/>
                <a:sym typeface="Arial"/>
              </a:rPr>
              <a:t>r-s=0 as r &amp; s are different</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a:ea typeface="Arial"/>
                <a:cs typeface="Arial"/>
                <a:sym typeface="Arial"/>
              </a:rPr>
              <a:t>r-s cannot be divided by p as it falls between –p &amp; p</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a:ea typeface="Arial"/>
                <a:cs typeface="Arial"/>
                <a:sym typeface="Arial"/>
              </a:rPr>
              <a:t>Hence a, 2a, 3a, …(p-1)a </a:t>
            </a:r>
            <a:r>
              <a:rPr lang="en-US" sz="3600" dirty="0" err="1">
                <a:solidFill>
                  <a:schemeClr val="dk1"/>
                </a:solidFill>
                <a:latin typeface="Arial"/>
                <a:ea typeface="Arial"/>
                <a:cs typeface="Arial"/>
                <a:sym typeface="Arial"/>
              </a:rPr>
              <a:t>modp</a:t>
            </a:r>
            <a:r>
              <a:rPr lang="en-US" sz="3600" dirty="0">
                <a:solidFill>
                  <a:schemeClr val="dk1"/>
                </a:solidFill>
                <a:latin typeface="Arial"/>
                <a:ea typeface="Arial"/>
                <a:cs typeface="Arial"/>
                <a:sym typeface="Arial"/>
              </a:rPr>
              <a:t> is a rearrangement of  1, 2, 3…p-1</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a:ea typeface="Arial"/>
                <a:cs typeface="Arial"/>
                <a:sym typeface="Arial"/>
              </a:rPr>
              <a:t>a.2a.3a….(p-1)a</a:t>
            </a:r>
            <a:r>
              <a:rPr lang="en-US" sz="3600" u="sng" dirty="0">
                <a:solidFill>
                  <a:schemeClr val="dk1"/>
                </a:solidFill>
                <a:latin typeface="Arial"/>
                <a:ea typeface="Arial"/>
                <a:cs typeface="Arial"/>
                <a:sym typeface="Arial"/>
              </a:rPr>
              <a:t>=</a:t>
            </a:r>
            <a:r>
              <a:rPr lang="en-US" sz="3600" dirty="0">
                <a:solidFill>
                  <a:schemeClr val="dk1"/>
                </a:solidFill>
                <a:latin typeface="Arial"/>
                <a:ea typeface="Arial"/>
                <a:cs typeface="Arial"/>
                <a:sym typeface="Arial"/>
              </a:rPr>
              <a:t> 1.2…..(p-1)(</a:t>
            </a:r>
            <a:r>
              <a:rPr lang="en-US" sz="3600" dirty="0" err="1">
                <a:solidFill>
                  <a:schemeClr val="dk1"/>
                </a:solidFill>
                <a:latin typeface="Arial"/>
                <a:ea typeface="Arial"/>
                <a:cs typeface="Arial"/>
                <a:sym typeface="Arial"/>
              </a:rPr>
              <a:t>modp</a:t>
            </a:r>
            <a:r>
              <a:rPr lang="en-US" sz="3600" dirty="0">
                <a:solidFill>
                  <a:schemeClr val="dk1"/>
                </a:solidFill>
                <a:latin typeface="Arial"/>
                <a:ea typeface="Arial"/>
                <a:cs typeface="Arial"/>
                <a:sym typeface="Arial"/>
              </a:rPr>
              <a:t>)</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a:ea typeface="Arial"/>
                <a:cs typeface="Arial"/>
                <a:sym typeface="Arial"/>
              </a:rPr>
              <a:t>(p-1)!a</a:t>
            </a:r>
            <a:r>
              <a:rPr lang="en-US" sz="3600" baseline="30000" dirty="0">
                <a:solidFill>
                  <a:schemeClr val="dk1"/>
                </a:solidFill>
                <a:latin typeface="Arial"/>
                <a:ea typeface="Arial"/>
                <a:cs typeface="Arial"/>
                <a:sym typeface="Arial"/>
              </a:rPr>
              <a:t>p-1 </a:t>
            </a:r>
            <a:r>
              <a:rPr lang="en-US" sz="3600" u="sng" dirty="0">
                <a:solidFill>
                  <a:schemeClr val="dk1"/>
                </a:solidFill>
                <a:latin typeface="Arial"/>
                <a:ea typeface="Arial"/>
                <a:cs typeface="Arial"/>
                <a:sym typeface="Arial"/>
              </a:rPr>
              <a:t>=</a:t>
            </a:r>
            <a:r>
              <a:rPr lang="en-US" sz="3600" dirty="0">
                <a:solidFill>
                  <a:schemeClr val="dk1"/>
                </a:solidFill>
                <a:latin typeface="Arial"/>
                <a:ea typeface="Arial"/>
                <a:cs typeface="Arial"/>
                <a:sym typeface="Arial"/>
              </a:rPr>
              <a:t> (p-1)! (</a:t>
            </a:r>
            <a:r>
              <a:rPr lang="en-US" sz="3600" dirty="0" err="1">
                <a:solidFill>
                  <a:schemeClr val="dk1"/>
                </a:solidFill>
                <a:latin typeface="Arial"/>
                <a:ea typeface="Arial"/>
                <a:cs typeface="Arial"/>
                <a:sym typeface="Arial"/>
              </a:rPr>
              <a:t>modp</a:t>
            </a:r>
            <a:r>
              <a:rPr lang="en-US" sz="3600" dirty="0">
                <a:solidFill>
                  <a:schemeClr val="dk1"/>
                </a:solidFill>
                <a:latin typeface="Arial"/>
                <a:ea typeface="Arial"/>
                <a:cs typeface="Arial"/>
                <a:sym typeface="Arial"/>
              </a:rPr>
              <a:t>)</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a:ea typeface="Arial"/>
                <a:cs typeface="Arial"/>
                <a:sym typeface="Arial"/>
              </a:rPr>
              <a:t>p</a:t>
            </a:r>
            <a:r>
              <a:rPr lang="en-US" sz="3600" strike="sngStrike" dirty="0">
                <a:solidFill>
                  <a:schemeClr val="dk1"/>
                </a:solidFill>
                <a:latin typeface="Arial"/>
                <a:ea typeface="Arial"/>
                <a:cs typeface="Arial"/>
                <a:sym typeface="Arial"/>
              </a:rPr>
              <a:t>|</a:t>
            </a:r>
            <a:r>
              <a:rPr lang="en-US" sz="3600" dirty="0">
                <a:solidFill>
                  <a:schemeClr val="dk1"/>
                </a:solidFill>
                <a:latin typeface="Arial"/>
                <a:ea typeface="Arial"/>
                <a:cs typeface="Arial"/>
                <a:sym typeface="Arial"/>
              </a:rPr>
              <a:t>(p-1)! </a:t>
            </a:r>
            <a:endParaRPr sz="3600" dirty="0">
              <a:solidFill>
                <a:schemeClr val="dk1"/>
              </a:solidFill>
              <a:latin typeface="Arial"/>
              <a:ea typeface="Arial"/>
              <a:cs typeface="Arial"/>
              <a:sym typeface="Arial"/>
            </a:endParaRPr>
          </a:p>
          <a:p>
            <a:pPr marL="0" indent="0">
              <a:lnSpc>
                <a:spcPct val="100000"/>
              </a:lnSpc>
              <a:spcBef>
                <a:spcPts val="720"/>
              </a:spcBef>
              <a:spcAft>
                <a:spcPts val="0"/>
              </a:spcAft>
              <a:buClr>
                <a:schemeClr val="dk1"/>
              </a:buClr>
              <a:buSzPts val="3000"/>
              <a:buNone/>
            </a:pPr>
            <a:r>
              <a:rPr lang="en-US" sz="3600" dirty="0">
                <a:solidFill>
                  <a:schemeClr val="dk1"/>
                </a:solidFill>
                <a:latin typeface="Arial"/>
                <a:ea typeface="Arial"/>
                <a:cs typeface="Arial"/>
                <a:sym typeface="Arial"/>
              </a:rPr>
              <a:t>Hence a</a:t>
            </a:r>
            <a:r>
              <a:rPr lang="en-US" sz="3600" baseline="30000" dirty="0">
                <a:solidFill>
                  <a:schemeClr val="dk1"/>
                </a:solidFill>
                <a:latin typeface="Arial"/>
                <a:ea typeface="Arial"/>
                <a:cs typeface="Arial"/>
                <a:sym typeface="Arial"/>
              </a:rPr>
              <a:t>p-1 </a:t>
            </a:r>
            <a:r>
              <a:rPr lang="en-US" sz="3600" u="sng" dirty="0">
                <a:solidFill>
                  <a:schemeClr val="dk1"/>
                </a:solidFill>
                <a:latin typeface="Arial"/>
                <a:ea typeface="Arial"/>
                <a:cs typeface="Arial"/>
                <a:sym typeface="Arial"/>
              </a:rPr>
              <a:t>=</a:t>
            </a:r>
            <a:r>
              <a:rPr lang="en-US" sz="3600" dirty="0">
                <a:solidFill>
                  <a:schemeClr val="dk1"/>
                </a:solidFill>
                <a:latin typeface="Arial"/>
                <a:ea typeface="Arial"/>
                <a:cs typeface="Arial"/>
                <a:sym typeface="Arial"/>
              </a:rPr>
              <a:t> 1modp</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4564"/>
            <a:ext cx="14630400" cy="8229600"/>
          </a:xfrm>
          <a:prstGeom prst="rect">
            <a:avLst/>
          </a:prstGeom>
        </p:spPr>
      </p:pic>
      <p:sp>
        <p:nvSpPr>
          <p:cNvPr id="4" name="Text 1"/>
          <p:cNvSpPr/>
          <p:nvPr/>
        </p:nvSpPr>
        <p:spPr>
          <a:xfrm>
            <a:off x="1091696" y="805458"/>
            <a:ext cx="7173992"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What are Prime Numbers?</a:t>
            </a:r>
            <a:endParaRPr lang="en-US" sz="4374" dirty="0"/>
          </a:p>
        </p:txBody>
      </p:sp>
      <p:sp>
        <p:nvSpPr>
          <p:cNvPr id="5" name="Text 2"/>
          <p:cNvSpPr/>
          <p:nvPr/>
        </p:nvSpPr>
        <p:spPr>
          <a:xfrm>
            <a:off x="2537936" y="1653103"/>
            <a:ext cx="12343153" cy="666512"/>
          </a:xfrm>
          <a:prstGeom prst="rect">
            <a:avLst/>
          </a:prstGeom>
          <a:noFill/>
          <a:ln/>
        </p:spPr>
        <p:txBody>
          <a:bodyPr wrap="square" rtlCol="0" anchor="t"/>
          <a:lstStyle/>
          <a:p>
            <a:pPr marL="457200" indent="-457200">
              <a:lnSpc>
                <a:spcPct val="150000"/>
              </a:lnSpc>
              <a:buFont typeface="Arial" panose="020B0604020202020204" pitchFamily="34" charset="0"/>
              <a:buChar char="•"/>
            </a:pPr>
            <a:r>
              <a:rPr lang="en-US" sz="3200" dirty="0">
                <a:solidFill>
                  <a:srgbClr val="272525"/>
                </a:solidFill>
                <a:latin typeface="Eudoxus Sans" pitchFamily="34" charset="0"/>
                <a:ea typeface="Eudoxus Sans" pitchFamily="34" charset="-122"/>
                <a:cs typeface="Eudoxus Sans" pitchFamily="34" charset="-120"/>
              </a:rPr>
              <a:t>Prime numbers are the building blocks of all integers. </a:t>
            </a:r>
          </a:p>
          <a:p>
            <a:pPr marL="457200" indent="-457200">
              <a:lnSpc>
                <a:spcPct val="150000"/>
              </a:lnSpc>
              <a:buFont typeface="Arial" panose="020B0604020202020204" pitchFamily="34" charset="0"/>
              <a:buChar char="•"/>
            </a:pPr>
            <a:r>
              <a:rPr lang="en-US" sz="3200" dirty="0">
                <a:solidFill>
                  <a:srgbClr val="272525"/>
                </a:solidFill>
                <a:latin typeface="Eudoxus Sans" pitchFamily="34" charset="0"/>
                <a:ea typeface="Eudoxus Sans" pitchFamily="34" charset="-122"/>
                <a:cs typeface="Eudoxus Sans" pitchFamily="34" charset="-120"/>
              </a:rPr>
              <a:t>They are greater than 1 and only divisible by 1 and themselves. </a:t>
            </a:r>
          </a:p>
          <a:p>
            <a:pPr marL="457200" indent="-457200">
              <a:lnSpc>
                <a:spcPct val="150000"/>
              </a:lnSpc>
              <a:buFont typeface="Arial" panose="020B0604020202020204" pitchFamily="34" charset="0"/>
              <a:buChar char="•"/>
            </a:pPr>
            <a:r>
              <a:rPr lang="en-US" sz="3200" dirty="0">
                <a:solidFill>
                  <a:srgbClr val="272525"/>
                </a:solidFill>
                <a:latin typeface="Eudoxus Sans" pitchFamily="34" charset="0"/>
                <a:ea typeface="Eudoxus Sans" pitchFamily="34" charset="-122"/>
                <a:cs typeface="Eudoxus Sans" pitchFamily="34" charset="-120"/>
              </a:rPr>
              <a:t>Examples include 2, 3, 5, 7, 11, and so on.</a:t>
            </a:r>
            <a:endParaRPr lang="en-US" sz="3200" dirty="0"/>
          </a:p>
        </p:txBody>
      </p:sp>
      <p:sp>
        <p:nvSpPr>
          <p:cNvPr id="6" name="Shape 3"/>
          <p:cNvSpPr/>
          <p:nvPr/>
        </p:nvSpPr>
        <p:spPr>
          <a:xfrm>
            <a:off x="2037993" y="4193977"/>
            <a:ext cx="499943" cy="499943"/>
          </a:xfrm>
          <a:prstGeom prst="roundRect">
            <a:avLst>
              <a:gd name="adj" fmla="val 20000"/>
            </a:avLst>
          </a:prstGeom>
          <a:solidFill>
            <a:srgbClr val="CCEEFF"/>
          </a:solidFill>
          <a:ln w="7620">
            <a:solidFill>
              <a:srgbClr val="B2D4E5"/>
            </a:solidFill>
            <a:prstDash val="solid"/>
          </a:ln>
        </p:spPr>
      </p:sp>
      <p:sp>
        <p:nvSpPr>
          <p:cNvPr id="7" name="Text 4"/>
          <p:cNvSpPr/>
          <p:nvPr/>
        </p:nvSpPr>
        <p:spPr>
          <a:xfrm>
            <a:off x="2220278" y="4277320"/>
            <a:ext cx="135374" cy="333256"/>
          </a:xfrm>
          <a:prstGeom prst="rect">
            <a:avLst/>
          </a:prstGeom>
          <a:noFill/>
          <a:ln/>
        </p:spPr>
        <p:txBody>
          <a:bodyPr wrap="none" rtlCol="0" anchor="t"/>
          <a:lstStyle/>
          <a:p>
            <a:pPr marL="0" indent="0" algn="ctr">
              <a:lnSpc>
                <a:spcPts val="2624"/>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5"/>
          <p:cNvSpPr/>
          <p:nvPr/>
        </p:nvSpPr>
        <p:spPr>
          <a:xfrm>
            <a:off x="2760107" y="4193977"/>
            <a:ext cx="264795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Key Concept</a:t>
            </a:r>
            <a:endParaRPr lang="en-US" sz="2187" dirty="0"/>
          </a:p>
        </p:txBody>
      </p:sp>
      <p:sp>
        <p:nvSpPr>
          <p:cNvPr id="9" name="Text 6"/>
          <p:cNvSpPr/>
          <p:nvPr/>
        </p:nvSpPr>
        <p:spPr>
          <a:xfrm>
            <a:off x="2760107" y="4674394"/>
            <a:ext cx="2647950" cy="1666280"/>
          </a:xfrm>
          <a:prstGeom prst="rect">
            <a:avLst/>
          </a:prstGeom>
          <a:noFill/>
          <a:ln/>
        </p:spPr>
        <p:txBody>
          <a:bodyPr wrap="square" rtlCol="0" anchor="t"/>
          <a:lstStyle/>
          <a:p>
            <a:pPr marL="0" indent="0" algn="just">
              <a:lnSpc>
                <a:spcPts val="2624"/>
              </a:lnSpc>
              <a:buNone/>
            </a:pPr>
            <a:r>
              <a:rPr lang="en-US" sz="1750" dirty="0">
                <a:solidFill>
                  <a:srgbClr val="272525"/>
                </a:solidFill>
                <a:latin typeface="Eudoxus Sans" pitchFamily="34" charset="0"/>
                <a:ea typeface="Eudoxus Sans" pitchFamily="34" charset="-122"/>
                <a:cs typeface="Eudoxus Sans" pitchFamily="34" charset="-120"/>
              </a:rPr>
              <a:t>They are the foundation of arithmetic, similar to how atoms are the building blocks of matter.</a:t>
            </a:r>
            <a:endParaRPr lang="en-US" sz="1750" dirty="0"/>
          </a:p>
        </p:txBody>
      </p:sp>
      <p:sp>
        <p:nvSpPr>
          <p:cNvPr id="10" name="Shape 7"/>
          <p:cNvSpPr/>
          <p:nvPr/>
        </p:nvSpPr>
        <p:spPr>
          <a:xfrm>
            <a:off x="5630228" y="4193977"/>
            <a:ext cx="499943" cy="499943"/>
          </a:xfrm>
          <a:prstGeom prst="roundRect">
            <a:avLst>
              <a:gd name="adj" fmla="val 20000"/>
            </a:avLst>
          </a:prstGeom>
          <a:solidFill>
            <a:srgbClr val="CCEEFF"/>
          </a:solidFill>
          <a:ln w="7620">
            <a:solidFill>
              <a:srgbClr val="B2D4E5"/>
            </a:solidFill>
            <a:prstDash val="solid"/>
          </a:ln>
        </p:spPr>
      </p:sp>
      <p:sp>
        <p:nvSpPr>
          <p:cNvPr id="11" name="Text 8"/>
          <p:cNvSpPr/>
          <p:nvPr/>
        </p:nvSpPr>
        <p:spPr>
          <a:xfrm>
            <a:off x="5783104" y="4277320"/>
            <a:ext cx="194072" cy="333256"/>
          </a:xfrm>
          <a:prstGeom prst="rect">
            <a:avLst/>
          </a:prstGeom>
          <a:noFill/>
          <a:ln/>
        </p:spPr>
        <p:txBody>
          <a:bodyPr wrap="none" rtlCol="0" anchor="t"/>
          <a:lstStyle/>
          <a:p>
            <a:pPr marL="0" indent="0" algn="ctr">
              <a:lnSpc>
                <a:spcPts val="2624"/>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9"/>
          <p:cNvSpPr/>
          <p:nvPr/>
        </p:nvSpPr>
        <p:spPr>
          <a:xfrm>
            <a:off x="6352342" y="4193977"/>
            <a:ext cx="264795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Unique Property</a:t>
            </a:r>
            <a:endParaRPr lang="en-US" sz="2187" dirty="0"/>
          </a:p>
        </p:txBody>
      </p:sp>
      <p:sp>
        <p:nvSpPr>
          <p:cNvPr id="13" name="Text 10"/>
          <p:cNvSpPr/>
          <p:nvPr/>
        </p:nvSpPr>
        <p:spPr>
          <a:xfrm>
            <a:off x="6352342" y="4674394"/>
            <a:ext cx="2647950" cy="1333024"/>
          </a:xfrm>
          <a:prstGeom prst="rect">
            <a:avLst/>
          </a:prstGeom>
          <a:noFill/>
          <a:ln/>
        </p:spPr>
        <p:txBody>
          <a:bodyPr wrap="square" rtlCol="0" anchor="t"/>
          <a:lstStyle/>
          <a:p>
            <a:pPr marL="0" indent="0" algn="just">
              <a:lnSpc>
                <a:spcPts val="2624"/>
              </a:lnSpc>
              <a:buNone/>
            </a:pPr>
            <a:r>
              <a:rPr lang="en-US" sz="1750" dirty="0">
                <a:solidFill>
                  <a:srgbClr val="272525"/>
                </a:solidFill>
                <a:latin typeface="Eudoxus Sans" pitchFamily="34" charset="0"/>
                <a:ea typeface="Eudoxus Sans" pitchFamily="34" charset="-122"/>
                <a:cs typeface="Eudoxus Sans" pitchFamily="34" charset="-120"/>
              </a:rPr>
              <a:t>Prime numbers cannot be factored into smaller integers, making them unique and essential.</a:t>
            </a:r>
            <a:endParaRPr lang="en-US" sz="1750" dirty="0"/>
          </a:p>
        </p:txBody>
      </p:sp>
      <p:sp>
        <p:nvSpPr>
          <p:cNvPr id="14" name="Shape 11"/>
          <p:cNvSpPr/>
          <p:nvPr/>
        </p:nvSpPr>
        <p:spPr>
          <a:xfrm>
            <a:off x="9222462" y="4193977"/>
            <a:ext cx="499943" cy="499943"/>
          </a:xfrm>
          <a:prstGeom prst="roundRect">
            <a:avLst>
              <a:gd name="adj" fmla="val 20000"/>
            </a:avLst>
          </a:prstGeom>
          <a:solidFill>
            <a:srgbClr val="CCEEFF"/>
          </a:solidFill>
          <a:ln w="7620">
            <a:solidFill>
              <a:srgbClr val="B2D4E5"/>
            </a:solidFill>
            <a:prstDash val="solid"/>
          </a:ln>
        </p:spPr>
      </p:sp>
      <p:sp>
        <p:nvSpPr>
          <p:cNvPr id="15" name="Text 12"/>
          <p:cNvSpPr/>
          <p:nvPr/>
        </p:nvSpPr>
        <p:spPr>
          <a:xfrm>
            <a:off x="9372600" y="4277320"/>
            <a:ext cx="199668" cy="333256"/>
          </a:xfrm>
          <a:prstGeom prst="rect">
            <a:avLst/>
          </a:prstGeom>
          <a:noFill/>
          <a:ln/>
        </p:spPr>
        <p:txBody>
          <a:bodyPr wrap="none" rtlCol="0" anchor="t"/>
          <a:lstStyle/>
          <a:p>
            <a:pPr marL="0" indent="0" algn="ctr">
              <a:lnSpc>
                <a:spcPts val="2624"/>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3"/>
          <p:cNvSpPr/>
          <p:nvPr/>
        </p:nvSpPr>
        <p:spPr>
          <a:xfrm>
            <a:off x="9944576" y="4193977"/>
            <a:ext cx="264795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Infinite Quantity</a:t>
            </a:r>
            <a:endParaRPr lang="en-US" sz="2187" dirty="0"/>
          </a:p>
        </p:txBody>
      </p:sp>
      <p:sp>
        <p:nvSpPr>
          <p:cNvPr id="17" name="Text 14"/>
          <p:cNvSpPr/>
          <p:nvPr/>
        </p:nvSpPr>
        <p:spPr>
          <a:xfrm>
            <a:off x="9944576" y="4674394"/>
            <a:ext cx="2647950" cy="999768"/>
          </a:xfrm>
          <a:prstGeom prst="rect">
            <a:avLst/>
          </a:prstGeom>
          <a:noFill/>
          <a:ln/>
        </p:spPr>
        <p:txBody>
          <a:bodyPr wrap="square" rtlCol="0" anchor="t"/>
          <a:lstStyle/>
          <a:p>
            <a:pPr marL="0" indent="0" algn="just">
              <a:lnSpc>
                <a:spcPts val="2624"/>
              </a:lnSpc>
              <a:buNone/>
            </a:pPr>
            <a:r>
              <a:rPr lang="en-US" sz="1750" dirty="0">
                <a:solidFill>
                  <a:srgbClr val="272525"/>
                </a:solidFill>
                <a:latin typeface="Eudoxus Sans" pitchFamily="34" charset="0"/>
                <a:ea typeface="Eudoxus Sans" pitchFamily="34" charset="-122"/>
                <a:cs typeface="Eudoxus Sans" pitchFamily="34" charset="-120"/>
              </a:rPr>
              <a:t>There are infinitely many prime numbers, meaning we can never list them all.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9C1A19AE-660D-41BD-94D0-5F3D402F1680}"/>
              </a:ext>
            </a:extLst>
          </p:cNvPr>
          <p:cNvPicPr>
            <a:picLocks noChangeAspect="1"/>
          </p:cNvPicPr>
          <p:nvPr/>
        </p:nvPicPr>
        <p:blipFill>
          <a:blip r:embed="rId2"/>
          <a:stretch>
            <a:fillRect/>
          </a:stretch>
        </p:blipFill>
        <p:spPr>
          <a:xfrm>
            <a:off x="0" y="-14564"/>
            <a:ext cx="14630400" cy="8229600"/>
          </a:xfrm>
          <a:prstGeom prst="rect">
            <a:avLst/>
          </a:prstGeom>
        </p:spPr>
      </p:pic>
      <p:pic>
        <p:nvPicPr>
          <p:cNvPr id="2" name="Picture 1">
            <a:extLst>
              <a:ext uri="{FF2B5EF4-FFF2-40B4-BE49-F238E27FC236}">
                <a16:creationId xmlns:a16="http://schemas.microsoft.com/office/drawing/2014/main" id="{60AD9F19-61F9-42F2-A893-2CE4805E2440}"/>
              </a:ext>
            </a:extLst>
          </p:cNvPr>
          <p:cNvPicPr>
            <a:picLocks noChangeAspect="1"/>
          </p:cNvPicPr>
          <p:nvPr/>
        </p:nvPicPr>
        <p:blipFill>
          <a:blip r:embed="rId3"/>
          <a:stretch>
            <a:fillRect/>
          </a:stretch>
        </p:blipFill>
        <p:spPr>
          <a:xfrm>
            <a:off x="3551448" y="2423795"/>
            <a:ext cx="7867919" cy="5281599"/>
          </a:xfrm>
          <a:prstGeom prst="rect">
            <a:avLst/>
          </a:prstGeom>
        </p:spPr>
      </p:pic>
      <p:sp>
        <p:nvSpPr>
          <p:cNvPr id="3" name="Rectangle 2">
            <a:extLst>
              <a:ext uri="{FF2B5EF4-FFF2-40B4-BE49-F238E27FC236}">
                <a16:creationId xmlns:a16="http://schemas.microsoft.com/office/drawing/2014/main" id="{363FDA96-D7A7-4772-8D0F-9C97F3639884}"/>
              </a:ext>
            </a:extLst>
          </p:cNvPr>
          <p:cNvSpPr/>
          <p:nvPr/>
        </p:nvSpPr>
        <p:spPr>
          <a:xfrm>
            <a:off x="1741713" y="524206"/>
            <a:ext cx="12758057" cy="1141338"/>
          </a:xfrm>
          <a:prstGeom prst="rect">
            <a:avLst/>
          </a:prstGeom>
        </p:spPr>
        <p:txBody>
          <a:bodyPr wrap="square">
            <a:spAutoFit/>
          </a:bodyPr>
          <a:lstStyle/>
          <a:p>
            <a:pPr marL="742950" lvl="1" indent="-285750">
              <a:spcBef>
                <a:spcPts val="400"/>
              </a:spcBef>
              <a:buClr>
                <a:schemeClr val="dk1"/>
              </a:buClr>
              <a:buSzPts val="2000"/>
            </a:pPr>
            <a:r>
              <a:rPr lang="en-US" sz="2000" dirty="0">
                <a:solidFill>
                  <a:schemeClr val="dk1"/>
                </a:solidFill>
                <a:latin typeface="Courier New"/>
                <a:ea typeface="Courier New"/>
                <a:cs typeface="Courier New"/>
                <a:sym typeface="Courier New"/>
              </a:rPr>
              <a:t>	2 3 5 7 11 13 17 19 23 29 31 37 41 43 47 53 59 61 67 71 73 79 83 89 97</a:t>
            </a:r>
            <a:endParaRPr lang="en-US" dirty="0"/>
          </a:p>
          <a:p>
            <a:pPr marL="742950" lvl="1" indent="-285750">
              <a:spcBef>
                <a:spcPts val="480"/>
              </a:spcBef>
              <a:buClr>
                <a:schemeClr val="dk1"/>
              </a:buClr>
              <a:buSzPts val="2000"/>
            </a:pPr>
            <a:r>
              <a:rPr lang="en-US" sz="2000" dirty="0">
                <a:solidFill>
                  <a:schemeClr val="dk1"/>
                </a:solidFill>
                <a:latin typeface="Courier New"/>
                <a:ea typeface="Courier New"/>
                <a:cs typeface="Courier New"/>
                <a:sym typeface="Courier New"/>
              </a:rPr>
              <a:t> 101 103 107 109 113 127 131 137 139 149 151 157 163 167 173 179 181 191 193 197 199</a:t>
            </a:r>
            <a:r>
              <a:rPr lang="en-US" sz="2400" dirty="0">
                <a:solidFill>
                  <a:schemeClr val="dk1"/>
                </a:solidFill>
                <a:latin typeface="Arial"/>
                <a:ea typeface="Arial"/>
                <a:cs typeface="Arial"/>
                <a:sym typeface="Arial"/>
              </a:rPr>
              <a:t>  </a:t>
            </a:r>
            <a:endParaRPr lang="en-US" dirty="0"/>
          </a:p>
        </p:txBody>
      </p:sp>
      <p:sp>
        <p:nvSpPr>
          <p:cNvPr id="4" name="Rectangle 3">
            <a:extLst>
              <a:ext uri="{FF2B5EF4-FFF2-40B4-BE49-F238E27FC236}">
                <a16:creationId xmlns:a16="http://schemas.microsoft.com/office/drawing/2014/main" id="{2D4979F5-5E27-4108-9EA5-21D345C10D63}"/>
              </a:ext>
            </a:extLst>
          </p:cNvPr>
          <p:cNvSpPr/>
          <p:nvPr/>
        </p:nvSpPr>
        <p:spPr>
          <a:xfrm>
            <a:off x="1336739" y="70155"/>
            <a:ext cx="6607899" cy="523220"/>
          </a:xfrm>
          <a:prstGeom prst="rect">
            <a:avLst/>
          </a:prstGeom>
        </p:spPr>
        <p:txBody>
          <a:bodyPr wrap="none">
            <a:spAutoFit/>
          </a:bodyPr>
          <a:lstStyle/>
          <a:p>
            <a:pPr marL="342900" lvl="0" indent="-342900">
              <a:spcBef>
                <a:spcPts val="560"/>
              </a:spcBef>
              <a:buClr>
                <a:schemeClr val="dk1"/>
              </a:buClr>
              <a:buSzPts val="2800"/>
              <a:buFont typeface="Arial"/>
              <a:buChar char="•"/>
            </a:pPr>
            <a:r>
              <a:rPr lang="en-US" sz="2800" dirty="0">
                <a:solidFill>
                  <a:schemeClr val="dk1"/>
                </a:solidFill>
                <a:latin typeface="Arial"/>
                <a:ea typeface="Arial"/>
                <a:cs typeface="Arial"/>
                <a:sym typeface="Arial"/>
              </a:rPr>
              <a:t>List of prime number less than 200 is: </a:t>
            </a:r>
            <a:endParaRPr lang="en-US" sz="2800" dirty="0"/>
          </a:p>
        </p:txBody>
      </p:sp>
    </p:spTree>
    <p:extLst>
      <p:ext uri="{BB962C8B-B14F-4D97-AF65-F5344CB8AC3E}">
        <p14:creationId xmlns:p14="http://schemas.microsoft.com/office/powerpoint/2010/main" val="8361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661279" y="754141"/>
            <a:ext cx="9177338"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Characteristics of Prime Numbers</a:t>
            </a:r>
            <a:endParaRPr lang="en-US" sz="4374" dirty="0"/>
          </a:p>
        </p:txBody>
      </p:sp>
      <p:sp>
        <p:nvSpPr>
          <p:cNvPr id="5" name="Text 2"/>
          <p:cNvSpPr/>
          <p:nvPr/>
        </p:nvSpPr>
        <p:spPr>
          <a:xfrm>
            <a:off x="2102963" y="2171638"/>
            <a:ext cx="10554414" cy="333256"/>
          </a:xfrm>
          <a:prstGeom prst="rect">
            <a:avLst/>
          </a:prstGeom>
          <a:noFill/>
          <a:ln/>
        </p:spPr>
        <p:txBody>
          <a:bodyPr wrap="none" rtlCol="0" anchor="t"/>
          <a:lstStyle/>
          <a:p>
            <a:pPr marL="0" indent="0">
              <a:lnSpc>
                <a:spcPts val="2624"/>
              </a:lnSpc>
              <a:buNone/>
            </a:pPr>
            <a:r>
              <a:rPr lang="en-US" sz="2400" dirty="0">
                <a:solidFill>
                  <a:srgbClr val="272525"/>
                </a:solidFill>
                <a:latin typeface="Eudoxus Sans" pitchFamily="34" charset="0"/>
                <a:ea typeface="Eudoxus Sans" pitchFamily="34" charset="-122"/>
                <a:cs typeface="Eudoxus Sans" pitchFamily="34" charset="-120"/>
              </a:rPr>
              <a:t>Prime numbers possess several defining characteristics that set them apart from other integers.</a:t>
            </a:r>
            <a:endParaRPr lang="en-US" sz="2400" dirty="0"/>
          </a:p>
        </p:txBody>
      </p:sp>
      <p:sp>
        <p:nvSpPr>
          <p:cNvPr id="6" name="Text 3"/>
          <p:cNvSpPr/>
          <p:nvPr/>
        </p:nvSpPr>
        <p:spPr>
          <a:xfrm>
            <a:off x="2037993" y="3702368"/>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Divisibility</a:t>
            </a:r>
            <a:endParaRPr lang="en-US" sz="2187" dirty="0"/>
          </a:p>
        </p:txBody>
      </p:sp>
      <p:sp>
        <p:nvSpPr>
          <p:cNvPr id="7" name="Text 4"/>
          <p:cNvSpPr/>
          <p:nvPr/>
        </p:nvSpPr>
        <p:spPr>
          <a:xfrm>
            <a:off x="2037993" y="4271724"/>
            <a:ext cx="3156347" cy="1333024"/>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Prime numbers are only divisible by 1 and themselves. </a:t>
            </a:r>
          </a:p>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This makes them the simplest form of integers.</a:t>
            </a:r>
            <a:endParaRPr lang="en-US" sz="1750" dirty="0"/>
          </a:p>
        </p:txBody>
      </p:sp>
      <p:sp>
        <p:nvSpPr>
          <p:cNvPr id="8" name="Text 5"/>
          <p:cNvSpPr/>
          <p:nvPr/>
        </p:nvSpPr>
        <p:spPr>
          <a:xfrm>
            <a:off x="5743932" y="3702368"/>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Factorization</a:t>
            </a:r>
            <a:endParaRPr lang="en-US" sz="2187" dirty="0"/>
          </a:p>
        </p:txBody>
      </p:sp>
      <p:sp>
        <p:nvSpPr>
          <p:cNvPr id="9" name="Text 6"/>
          <p:cNvSpPr/>
          <p:nvPr/>
        </p:nvSpPr>
        <p:spPr>
          <a:xfrm>
            <a:off x="5743932" y="4271724"/>
            <a:ext cx="3272477" cy="1999536"/>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Every integer greater than 1 can be uniquely factored into a product of prime numbers. </a:t>
            </a:r>
          </a:p>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This is known as the Fundamental Theorem of Arithmetic.</a:t>
            </a:r>
            <a:endParaRPr lang="en-US" sz="1750" dirty="0"/>
          </a:p>
        </p:txBody>
      </p:sp>
      <p:sp>
        <p:nvSpPr>
          <p:cNvPr id="10" name="Text 7"/>
          <p:cNvSpPr/>
          <p:nvPr/>
        </p:nvSpPr>
        <p:spPr>
          <a:xfrm>
            <a:off x="9449872" y="3702368"/>
            <a:ext cx="2777490" cy="347186"/>
          </a:xfrm>
          <a:prstGeom prst="rect">
            <a:avLst/>
          </a:prstGeom>
          <a:noFill/>
          <a:ln/>
        </p:spPr>
        <p:txBody>
          <a:bodyPr wrap="none" rtlCol="0" anchor="t"/>
          <a:lstStyle/>
          <a:p>
            <a:pPr marL="0" indent="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Distribution</a:t>
            </a:r>
            <a:endParaRPr lang="en-US" sz="2187" dirty="0"/>
          </a:p>
        </p:txBody>
      </p:sp>
      <p:sp>
        <p:nvSpPr>
          <p:cNvPr id="11" name="Text 8"/>
          <p:cNvSpPr/>
          <p:nvPr/>
        </p:nvSpPr>
        <p:spPr>
          <a:xfrm>
            <a:off x="9449872" y="4271724"/>
            <a:ext cx="3156347" cy="1666280"/>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While the distribution of prime numbers seems random, there are patterns and theorems that govern their occurrence.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6" name="Text 2"/>
          <p:cNvSpPr/>
          <p:nvPr/>
        </p:nvSpPr>
        <p:spPr>
          <a:xfrm>
            <a:off x="2037993" y="1832610"/>
            <a:ext cx="8256984"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Importance of Prime Numbers</a:t>
            </a:r>
            <a:endParaRPr lang="en-US" sz="4374" dirty="0"/>
          </a:p>
        </p:txBody>
      </p:sp>
      <p:sp>
        <p:nvSpPr>
          <p:cNvPr id="7" name="Text 3"/>
          <p:cNvSpPr/>
          <p:nvPr/>
        </p:nvSpPr>
        <p:spPr>
          <a:xfrm>
            <a:off x="2037993" y="2860238"/>
            <a:ext cx="10554414" cy="333256"/>
          </a:xfrm>
          <a:prstGeom prst="rect">
            <a:avLst/>
          </a:prstGeom>
          <a:noFill/>
          <a:ln/>
        </p:spPr>
        <p:txBody>
          <a:bodyPr wrap="none" rtlCol="0" anchor="t"/>
          <a:lstStyle/>
          <a:p>
            <a:pPr marL="0" indent="0">
              <a:lnSpc>
                <a:spcPts val="2624"/>
              </a:lnSpc>
              <a:buNone/>
            </a:pPr>
            <a:r>
              <a:rPr lang="en-US" sz="2000" b="1" dirty="0">
                <a:solidFill>
                  <a:srgbClr val="272525"/>
                </a:solidFill>
                <a:latin typeface="Eudoxus Sans" pitchFamily="34" charset="0"/>
                <a:ea typeface="Eudoxus Sans" pitchFamily="34" charset="-122"/>
                <a:cs typeface="Eudoxus Sans" pitchFamily="34" charset="-120"/>
              </a:rPr>
              <a:t>Prime numbers play a crucial role in various fields, from cryptography to computer science.</a:t>
            </a:r>
            <a:endParaRPr lang="en-US" sz="2000" b="1" dirty="0"/>
          </a:p>
        </p:txBody>
      </p:sp>
      <p:sp>
        <p:nvSpPr>
          <p:cNvPr id="8" name="Shape 4"/>
          <p:cNvSpPr/>
          <p:nvPr/>
        </p:nvSpPr>
        <p:spPr>
          <a:xfrm>
            <a:off x="2037993" y="3443407"/>
            <a:ext cx="3370064" cy="2953464"/>
          </a:xfrm>
          <a:prstGeom prst="roundRect">
            <a:avLst>
              <a:gd name="adj" fmla="val 3386"/>
            </a:avLst>
          </a:prstGeom>
          <a:solidFill>
            <a:srgbClr val="CCEEFF"/>
          </a:solidFill>
          <a:ln w="7620">
            <a:solidFill>
              <a:srgbClr val="B2D4E5"/>
            </a:solidFill>
            <a:prstDash val="solid"/>
          </a:ln>
        </p:spPr>
      </p:sp>
      <p:sp>
        <p:nvSpPr>
          <p:cNvPr id="9" name="Text 5"/>
          <p:cNvSpPr/>
          <p:nvPr/>
        </p:nvSpPr>
        <p:spPr>
          <a:xfrm>
            <a:off x="2267783" y="3673197"/>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Cryptography</a:t>
            </a:r>
            <a:endParaRPr lang="en-US" sz="2187" dirty="0"/>
          </a:p>
        </p:txBody>
      </p:sp>
      <p:sp>
        <p:nvSpPr>
          <p:cNvPr id="10" name="Text 6"/>
          <p:cNvSpPr/>
          <p:nvPr/>
        </p:nvSpPr>
        <p:spPr>
          <a:xfrm>
            <a:off x="2267783" y="4153614"/>
            <a:ext cx="2910483" cy="1999536"/>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Prime numbers form the foundation of modern encryption methods, ensuring secure communication and data protection.</a:t>
            </a:r>
            <a:endParaRPr lang="en-US" sz="1750" dirty="0"/>
          </a:p>
        </p:txBody>
      </p:sp>
      <p:sp>
        <p:nvSpPr>
          <p:cNvPr id="11" name="Shape 7"/>
          <p:cNvSpPr/>
          <p:nvPr/>
        </p:nvSpPr>
        <p:spPr>
          <a:xfrm>
            <a:off x="5630228" y="3443407"/>
            <a:ext cx="3370064" cy="2953464"/>
          </a:xfrm>
          <a:prstGeom prst="roundRect">
            <a:avLst>
              <a:gd name="adj" fmla="val 3386"/>
            </a:avLst>
          </a:prstGeom>
          <a:solidFill>
            <a:srgbClr val="CCEEFF"/>
          </a:solidFill>
          <a:ln w="7620">
            <a:solidFill>
              <a:srgbClr val="B2D4E5"/>
            </a:solidFill>
            <a:prstDash val="solid"/>
          </a:ln>
        </p:spPr>
      </p:sp>
      <p:sp>
        <p:nvSpPr>
          <p:cNvPr id="12" name="Text 8"/>
          <p:cNvSpPr/>
          <p:nvPr/>
        </p:nvSpPr>
        <p:spPr>
          <a:xfrm>
            <a:off x="5860018" y="3673197"/>
            <a:ext cx="2777490" cy="347186"/>
          </a:xfrm>
          <a:prstGeom prst="rect">
            <a:avLst/>
          </a:prstGeom>
          <a:noFill/>
          <a:ln/>
        </p:spPr>
        <p:txBody>
          <a:bodyPr wrap="non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Computer Science</a:t>
            </a:r>
            <a:endParaRPr lang="en-US" sz="2187" dirty="0"/>
          </a:p>
        </p:txBody>
      </p:sp>
      <p:sp>
        <p:nvSpPr>
          <p:cNvPr id="13" name="Text 9"/>
          <p:cNvSpPr/>
          <p:nvPr/>
        </p:nvSpPr>
        <p:spPr>
          <a:xfrm>
            <a:off x="5860018" y="4153614"/>
            <a:ext cx="2910483" cy="1666280"/>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Prime numbers are used in algorithms for generating random numbers, testing for primality, and hashing data.</a:t>
            </a:r>
            <a:endParaRPr lang="en-US" sz="1750" dirty="0"/>
          </a:p>
        </p:txBody>
      </p:sp>
      <p:sp>
        <p:nvSpPr>
          <p:cNvPr id="14" name="Shape 10"/>
          <p:cNvSpPr/>
          <p:nvPr/>
        </p:nvSpPr>
        <p:spPr>
          <a:xfrm>
            <a:off x="9222462" y="3443407"/>
            <a:ext cx="3370064" cy="2953464"/>
          </a:xfrm>
          <a:prstGeom prst="roundRect">
            <a:avLst>
              <a:gd name="adj" fmla="val 3386"/>
            </a:avLst>
          </a:prstGeom>
          <a:solidFill>
            <a:srgbClr val="CCEEFF"/>
          </a:solidFill>
          <a:ln w="7620">
            <a:solidFill>
              <a:srgbClr val="B2D4E5"/>
            </a:solidFill>
            <a:prstDash val="solid"/>
          </a:ln>
        </p:spPr>
      </p:sp>
      <p:sp>
        <p:nvSpPr>
          <p:cNvPr id="15" name="Text 11"/>
          <p:cNvSpPr/>
          <p:nvPr/>
        </p:nvSpPr>
        <p:spPr>
          <a:xfrm>
            <a:off x="9452253" y="3673197"/>
            <a:ext cx="2910483" cy="694373"/>
          </a:xfrm>
          <a:prstGeom prst="rect">
            <a:avLst/>
          </a:prstGeom>
          <a:noFill/>
          <a:ln/>
        </p:spPr>
        <p:txBody>
          <a:bodyPr wrap="square" rtlCol="0" anchor="t"/>
          <a:lstStyle/>
          <a:p>
            <a:pPr marL="0" indent="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Number Theory Research</a:t>
            </a:r>
            <a:endParaRPr lang="en-US" sz="2187" dirty="0"/>
          </a:p>
        </p:txBody>
      </p:sp>
      <p:sp>
        <p:nvSpPr>
          <p:cNvPr id="16" name="Text 12"/>
          <p:cNvSpPr/>
          <p:nvPr/>
        </p:nvSpPr>
        <p:spPr>
          <a:xfrm>
            <a:off x="9452253" y="4500801"/>
            <a:ext cx="2910483" cy="1666280"/>
          </a:xfrm>
          <a:prstGeom prst="rect">
            <a:avLst/>
          </a:prstGeom>
          <a:noFill/>
          <a:ln/>
        </p:spPr>
        <p:txBody>
          <a:bodyPr wrap="squar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Prime numbers are a fundamental object of study in number theory, driving research and leading to new discoveries.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937617"/>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Practical Applications of Prime Numbers</a:t>
            </a:r>
            <a:endParaRPr lang="en-US" sz="4374" dirty="0"/>
          </a:p>
        </p:txBody>
      </p:sp>
      <p:pic>
        <p:nvPicPr>
          <p:cNvPr id="6" name="Image 1" descr="preencoded.png"/>
          <p:cNvPicPr>
            <a:picLocks noChangeAspect="1"/>
          </p:cNvPicPr>
          <p:nvPr/>
        </p:nvPicPr>
        <p:blipFill>
          <a:blip r:embed="rId4"/>
          <a:stretch>
            <a:fillRect/>
          </a:stretch>
        </p:blipFill>
        <p:spPr>
          <a:xfrm>
            <a:off x="2037993" y="3353872"/>
            <a:ext cx="555427" cy="555427"/>
          </a:xfrm>
          <a:prstGeom prst="rect">
            <a:avLst/>
          </a:prstGeom>
        </p:spPr>
      </p:pic>
      <p:sp>
        <p:nvSpPr>
          <p:cNvPr id="7" name="Text 3"/>
          <p:cNvSpPr/>
          <p:nvPr/>
        </p:nvSpPr>
        <p:spPr>
          <a:xfrm>
            <a:off x="2037993" y="4131469"/>
            <a:ext cx="2388632"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Cryptography</a:t>
            </a:r>
            <a:endParaRPr lang="en-US" sz="2187" dirty="0"/>
          </a:p>
        </p:txBody>
      </p:sp>
      <p:sp>
        <p:nvSpPr>
          <p:cNvPr id="8" name="Text 4"/>
          <p:cNvSpPr/>
          <p:nvPr/>
        </p:nvSpPr>
        <p:spPr>
          <a:xfrm>
            <a:off x="2037993" y="4611886"/>
            <a:ext cx="2388632" cy="233279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Prime numbers are used in encryption algorithms to protect sensitive information, ensuring secure communication and data transmission.</a:t>
            </a:r>
            <a:endParaRPr lang="en-US" sz="1750" dirty="0"/>
          </a:p>
        </p:txBody>
      </p:sp>
      <p:pic>
        <p:nvPicPr>
          <p:cNvPr id="9" name="Image 2" descr="preencoded.png"/>
          <p:cNvPicPr>
            <a:picLocks noChangeAspect="1"/>
          </p:cNvPicPr>
          <p:nvPr/>
        </p:nvPicPr>
        <p:blipFill>
          <a:blip r:embed="rId5"/>
          <a:stretch>
            <a:fillRect/>
          </a:stretch>
        </p:blipFill>
        <p:spPr>
          <a:xfrm>
            <a:off x="4759881" y="3353872"/>
            <a:ext cx="555427" cy="555427"/>
          </a:xfrm>
          <a:prstGeom prst="rect">
            <a:avLst/>
          </a:prstGeom>
        </p:spPr>
      </p:pic>
      <p:sp>
        <p:nvSpPr>
          <p:cNvPr id="10" name="Text 5"/>
          <p:cNvSpPr/>
          <p:nvPr/>
        </p:nvSpPr>
        <p:spPr>
          <a:xfrm>
            <a:off x="4759881" y="4131469"/>
            <a:ext cx="2388632"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Computer Science</a:t>
            </a:r>
            <a:endParaRPr lang="en-US" sz="2187" dirty="0"/>
          </a:p>
        </p:txBody>
      </p:sp>
      <p:sp>
        <p:nvSpPr>
          <p:cNvPr id="11" name="Text 6"/>
          <p:cNvSpPr/>
          <p:nvPr/>
        </p:nvSpPr>
        <p:spPr>
          <a:xfrm>
            <a:off x="4759881" y="4959072"/>
            <a:ext cx="2388632" cy="233279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Prime numbers are utilized in hashing functions, random number generators, and error correction codes, essential tools for computer science.</a:t>
            </a:r>
            <a:endParaRPr lang="en-US" sz="1750" dirty="0"/>
          </a:p>
        </p:txBody>
      </p:sp>
      <p:pic>
        <p:nvPicPr>
          <p:cNvPr id="12" name="Image 3" descr="preencoded.png"/>
          <p:cNvPicPr>
            <a:picLocks noChangeAspect="1"/>
          </p:cNvPicPr>
          <p:nvPr/>
        </p:nvPicPr>
        <p:blipFill>
          <a:blip r:embed="rId6"/>
          <a:stretch>
            <a:fillRect/>
          </a:stretch>
        </p:blipFill>
        <p:spPr>
          <a:xfrm>
            <a:off x="7481768" y="3353872"/>
            <a:ext cx="555427" cy="555427"/>
          </a:xfrm>
          <a:prstGeom prst="rect">
            <a:avLst/>
          </a:prstGeom>
        </p:spPr>
      </p:pic>
      <p:sp>
        <p:nvSpPr>
          <p:cNvPr id="13" name="Text 7"/>
          <p:cNvSpPr/>
          <p:nvPr/>
        </p:nvSpPr>
        <p:spPr>
          <a:xfrm>
            <a:off x="7481768" y="4131469"/>
            <a:ext cx="2388632" cy="694373"/>
          </a:xfrm>
          <a:prstGeom prst="rect">
            <a:avLst/>
          </a:prstGeom>
          <a:noFill/>
          <a:ln/>
        </p:spPr>
        <p:txBody>
          <a:bodyPr wrap="squar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Number Theory Research</a:t>
            </a:r>
            <a:endParaRPr lang="en-US" sz="2187" dirty="0"/>
          </a:p>
        </p:txBody>
      </p:sp>
      <p:sp>
        <p:nvSpPr>
          <p:cNvPr id="14" name="Text 8"/>
          <p:cNvSpPr/>
          <p:nvPr/>
        </p:nvSpPr>
        <p:spPr>
          <a:xfrm>
            <a:off x="7481768" y="4959072"/>
            <a:ext cx="2388632" cy="233279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Prime numbers drive ongoing research in number theory, leading to the development of new mathematical tools and algorithms.</a:t>
            </a:r>
            <a:endParaRPr lang="en-US" sz="1750" dirty="0"/>
          </a:p>
        </p:txBody>
      </p:sp>
      <p:pic>
        <p:nvPicPr>
          <p:cNvPr id="15" name="Image 4" descr="preencoded.png"/>
          <p:cNvPicPr>
            <a:picLocks noChangeAspect="1"/>
          </p:cNvPicPr>
          <p:nvPr/>
        </p:nvPicPr>
        <p:blipFill>
          <a:blip r:embed="rId7"/>
          <a:stretch>
            <a:fillRect/>
          </a:stretch>
        </p:blipFill>
        <p:spPr>
          <a:xfrm>
            <a:off x="10203656" y="3353872"/>
            <a:ext cx="555427" cy="555427"/>
          </a:xfrm>
          <a:prstGeom prst="rect">
            <a:avLst/>
          </a:prstGeom>
        </p:spPr>
      </p:pic>
      <p:sp>
        <p:nvSpPr>
          <p:cNvPr id="16" name="Text 9"/>
          <p:cNvSpPr/>
          <p:nvPr/>
        </p:nvSpPr>
        <p:spPr>
          <a:xfrm>
            <a:off x="10203656" y="4131469"/>
            <a:ext cx="2388751"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Other Fields</a:t>
            </a:r>
            <a:endParaRPr lang="en-US" sz="2187" dirty="0"/>
          </a:p>
        </p:txBody>
      </p:sp>
      <p:sp>
        <p:nvSpPr>
          <p:cNvPr id="17" name="Text 10"/>
          <p:cNvSpPr/>
          <p:nvPr/>
        </p:nvSpPr>
        <p:spPr>
          <a:xfrm>
            <a:off x="10203656" y="4611886"/>
            <a:ext cx="2388751" cy="233279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Prime numbers find applications in areas like data compression, coding theory, and signal processing, highlighting their versatility.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10995511" y="957"/>
            <a:ext cx="3657600" cy="8229600"/>
          </a:xfrm>
          <a:prstGeom prst="rect">
            <a:avLst/>
          </a:prstGeom>
          <a:gradFill flip="none" rotWithShape="1">
            <a:gsLst>
              <a:gs pos="63665">
                <a:srgbClr val="9BDBF3"/>
              </a:gs>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pic>
      <p:sp>
        <p:nvSpPr>
          <p:cNvPr id="5" name="Text 1"/>
          <p:cNvSpPr/>
          <p:nvPr/>
        </p:nvSpPr>
        <p:spPr>
          <a:xfrm>
            <a:off x="833199" y="700326"/>
            <a:ext cx="6535222"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Prime Number Theorem</a:t>
            </a:r>
            <a:endParaRPr lang="en-US" sz="4374" dirty="0"/>
          </a:p>
        </p:txBody>
      </p:sp>
      <p:sp>
        <p:nvSpPr>
          <p:cNvPr id="6" name="Text 2"/>
          <p:cNvSpPr/>
          <p:nvPr/>
        </p:nvSpPr>
        <p:spPr>
          <a:xfrm>
            <a:off x="833199" y="1727954"/>
            <a:ext cx="9306401" cy="333256"/>
          </a:xfrm>
          <a:prstGeom prst="rect">
            <a:avLst/>
          </a:prstGeom>
          <a:noFill/>
          <a:ln/>
        </p:spPr>
        <p:txBody>
          <a:bodyPr wrap="non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The Prime Number Theorem provides an estimate for the distribution of prime numbers.</a:t>
            </a:r>
            <a:endParaRPr lang="en-US" sz="1750" dirty="0"/>
          </a:p>
        </p:txBody>
      </p:sp>
      <p:sp>
        <p:nvSpPr>
          <p:cNvPr id="7" name="Shape 3"/>
          <p:cNvSpPr/>
          <p:nvPr/>
        </p:nvSpPr>
        <p:spPr>
          <a:xfrm>
            <a:off x="1144310" y="2311122"/>
            <a:ext cx="44410" cy="5218152"/>
          </a:xfrm>
          <a:prstGeom prst="roundRect">
            <a:avLst>
              <a:gd name="adj" fmla="val 225151"/>
            </a:avLst>
          </a:prstGeom>
          <a:solidFill>
            <a:srgbClr val="B2D4E5"/>
          </a:solidFill>
          <a:ln/>
        </p:spPr>
      </p:sp>
      <p:sp>
        <p:nvSpPr>
          <p:cNvPr id="8" name="Shape 4"/>
          <p:cNvSpPr/>
          <p:nvPr/>
        </p:nvSpPr>
        <p:spPr>
          <a:xfrm>
            <a:off x="1416427" y="2788741"/>
            <a:ext cx="777597" cy="44410"/>
          </a:xfrm>
          <a:prstGeom prst="roundRect">
            <a:avLst>
              <a:gd name="adj" fmla="val 225151"/>
            </a:avLst>
          </a:prstGeom>
          <a:solidFill>
            <a:srgbClr val="B2D4E5"/>
          </a:solidFill>
          <a:ln/>
        </p:spPr>
      </p:sp>
      <p:sp>
        <p:nvSpPr>
          <p:cNvPr id="9" name="Shape 5"/>
          <p:cNvSpPr/>
          <p:nvPr/>
        </p:nvSpPr>
        <p:spPr>
          <a:xfrm>
            <a:off x="916484" y="2561034"/>
            <a:ext cx="499943" cy="499943"/>
          </a:xfrm>
          <a:prstGeom prst="roundRect">
            <a:avLst>
              <a:gd name="adj" fmla="val 20000"/>
            </a:avLst>
          </a:prstGeom>
          <a:solidFill>
            <a:srgbClr val="CCEEFF"/>
          </a:solidFill>
          <a:ln w="7620">
            <a:solidFill>
              <a:srgbClr val="B2D4E5"/>
            </a:solidFill>
            <a:prstDash val="solid"/>
          </a:ln>
        </p:spPr>
      </p:sp>
      <p:sp>
        <p:nvSpPr>
          <p:cNvPr id="10" name="Text 6"/>
          <p:cNvSpPr/>
          <p:nvPr/>
        </p:nvSpPr>
        <p:spPr>
          <a:xfrm>
            <a:off x="1098768" y="2644378"/>
            <a:ext cx="135374" cy="333256"/>
          </a:xfrm>
          <a:prstGeom prst="rect">
            <a:avLst/>
          </a:prstGeom>
          <a:noFill/>
          <a:ln/>
        </p:spPr>
        <p:txBody>
          <a:bodyPr wrap="none" rtlCol="0" anchor="t"/>
          <a:lstStyle/>
          <a:p>
            <a:pPr marL="0" indent="0" algn="ctr">
              <a:lnSpc>
                <a:spcPts val="2624"/>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1" name="Text 7"/>
          <p:cNvSpPr/>
          <p:nvPr/>
        </p:nvSpPr>
        <p:spPr>
          <a:xfrm>
            <a:off x="2388513" y="253329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Density</a:t>
            </a:r>
            <a:endParaRPr lang="en-US" sz="2187" dirty="0"/>
          </a:p>
        </p:txBody>
      </p:sp>
      <p:sp>
        <p:nvSpPr>
          <p:cNvPr id="12" name="Text 8"/>
          <p:cNvSpPr/>
          <p:nvPr/>
        </p:nvSpPr>
        <p:spPr>
          <a:xfrm>
            <a:off x="2388513" y="3013710"/>
            <a:ext cx="7751088"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It states that the number of prime numbers less than a given number is approximately proportional to the number divided by its natural logarithm.</a:t>
            </a:r>
            <a:endParaRPr lang="en-US" sz="1750" dirty="0"/>
          </a:p>
        </p:txBody>
      </p:sp>
      <p:sp>
        <p:nvSpPr>
          <p:cNvPr id="13" name="Shape 9"/>
          <p:cNvSpPr/>
          <p:nvPr/>
        </p:nvSpPr>
        <p:spPr>
          <a:xfrm>
            <a:off x="1416427" y="4602182"/>
            <a:ext cx="777597" cy="44410"/>
          </a:xfrm>
          <a:prstGeom prst="roundRect">
            <a:avLst>
              <a:gd name="adj" fmla="val 225151"/>
            </a:avLst>
          </a:prstGeom>
          <a:solidFill>
            <a:srgbClr val="B2D4E5"/>
          </a:solidFill>
          <a:ln/>
        </p:spPr>
      </p:sp>
      <p:sp>
        <p:nvSpPr>
          <p:cNvPr id="14" name="Shape 10"/>
          <p:cNvSpPr/>
          <p:nvPr/>
        </p:nvSpPr>
        <p:spPr>
          <a:xfrm>
            <a:off x="916484" y="4374475"/>
            <a:ext cx="499943" cy="499943"/>
          </a:xfrm>
          <a:prstGeom prst="roundRect">
            <a:avLst>
              <a:gd name="adj" fmla="val 20000"/>
            </a:avLst>
          </a:prstGeom>
          <a:solidFill>
            <a:srgbClr val="CCEEFF"/>
          </a:solidFill>
          <a:ln w="7620">
            <a:solidFill>
              <a:srgbClr val="B2D4E5"/>
            </a:solidFill>
            <a:prstDash val="solid"/>
          </a:ln>
        </p:spPr>
      </p:sp>
      <p:sp>
        <p:nvSpPr>
          <p:cNvPr id="15" name="Text 11"/>
          <p:cNvSpPr/>
          <p:nvPr/>
        </p:nvSpPr>
        <p:spPr>
          <a:xfrm>
            <a:off x="1069360" y="4457819"/>
            <a:ext cx="194072" cy="333256"/>
          </a:xfrm>
          <a:prstGeom prst="rect">
            <a:avLst/>
          </a:prstGeom>
          <a:noFill/>
          <a:ln/>
        </p:spPr>
        <p:txBody>
          <a:bodyPr wrap="none" rtlCol="0" anchor="t"/>
          <a:lstStyle/>
          <a:p>
            <a:pPr marL="0" indent="0" algn="ctr">
              <a:lnSpc>
                <a:spcPts val="2624"/>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6" name="Text 12"/>
          <p:cNvSpPr/>
          <p:nvPr/>
        </p:nvSpPr>
        <p:spPr>
          <a:xfrm>
            <a:off x="2388513" y="4346734"/>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Asymptotic</a:t>
            </a:r>
            <a:endParaRPr lang="en-US" sz="2187" dirty="0"/>
          </a:p>
        </p:txBody>
      </p:sp>
      <p:sp>
        <p:nvSpPr>
          <p:cNvPr id="17" name="Text 13"/>
          <p:cNvSpPr/>
          <p:nvPr/>
        </p:nvSpPr>
        <p:spPr>
          <a:xfrm>
            <a:off x="2388513" y="4827151"/>
            <a:ext cx="7751088"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This relationship is not exact but becomes increasingly accurate as the number gets larger.</a:t>
            </a:r>
            <a:endParaRPr lang="en-US" sz="1750" dirty="0"/>
          </a:p>
        </p:txBody>
      </p:sp>
      <p:sp>
        <p:nvSpPr>
          <p:cNvPr id="18" name="Shape 14"/>
          <p:cNvSpPr/>
          <p:nvPr/>
        </p:nvSpPr>
        <p:spPr>
          <a:xfrm>
            <a:off x="1416427" y="6415623"/>
            <a:ext cx="777597" cy="44410"/>
          </a:xfrm>
          <a:prstGeom prst="roundRect">
            <a:avLst>
              <a:gd name="adj" fmla="val 225151"/>
            </a:avLst>
          </a:prstGeom>
          <a:solidFill>
            <a:srgbClr val="B2D4E5"/>
          </a:solidFill>
          <a:ln/>
        </p:spPr>
      </p:sp>
      <p:sp>
        <p:nvSpPr>
          <p:cNvPr id="19" name="Shape 15"/>
          <p:cNvSpPr/>
          <p:nvPr/>
        </p:nvSpPr>
        <p:spPr>
          <a:xfrm>
            <a:off x="916484" y="6187916"/>
            <a:ext cx="499943" cy="499943"/>
          </a:xfrm>
          <a:prstGeom prst="roundRect">
            <a:avLst>
              <a:gd name="adj" fmla="val 20000"/>
            </a:avLst>
          </a:prstGeom>
          <a:solidFill>
            <a:srgbClr val="CCEEFF"/>
          </a:solidFill>
          <a:ln w="7620">
            <a:solidFill>
              <a:srgbClr val="B2D4E5"/>
            </a:solidFill>
            <a:prstDash val="solid"/>
          </a:ln>
        </p:spPr>
      </p:sp>
      <p:sp>
        <p:nvSpPr>
          <p:cNvPr id="20" name="Text 16"/>
          <p:cNvSpPr/>
          <p:nvPr/>
        </p:nvSpPr>
        <p:spPr>
          <a:xfrm>
            <a:off x="1066621" y="6271260"/>
            <a:ext cx="199668" cy="333256"/>
          </a:xfrm>
          <a:prstGeom prst="rect">
            <a:avLst/>
          </a:prstGeom>
          <a:noFill/>
          <a:ln/>
        </p:spPr>
        <p:txBody>
          <a:bodyPr wrap="none" rtlCol="0" anchor="t"/>
          <a:lstStyle/>
          <a:p>
            <a:pPr marL="0" indent="0" algn="ctr">
              <a:lnSpc>
                <a:spcPts val="2624"/>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1" name="Text 17"/>
          <p:cNvSpPr/>
          <p:nvPr/>
        </p:nvSpPr>
        <p:spPr>
          <a:xfrm>
            <a:off x="2388513" y="6160175"/>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Applications</a:t>
            </a:r>
            <a:endParaRPr lang="en-US" sz="2187" dirty="0"/>
          </a:p>
        </p:txBody>
      </p:sp>
      <p:sp>
        <p:nvSpPr>
          <p:cNvPr id="22" name="Text 18"/>
          <p:cNvSpPr/>
          <p:nvPr/>
        </p:nvSpPr>
        <p:spPr>
          <a:xfrm>
            <a:off x="2388513" y="6640592"/>
            <a:ext cx="7751088"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The Prime Number Theorem has numerous applications in fields such as cryptography and theoretical computer science.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643176"/>
            <a:ext cx="6069211" cy="694373"/>
          </a:xfrm>
          <a:prstGeom prst="rect">
            <a:avLst/>
          </a:prstGeom>
          <a:noFill/>
          <a:ln/>
        </p:spPr>
        <p:txBody>
          <a:bodyPr wrap="none" rtlCol="0" anchor="t"/>
          <a:lstStyle/>
          <a:p>
            <a:pPr marL="0" indent="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Goldbach's Conjecture</a:t>
            </a:r>
            <a:endParaRPr lang="en-US" sz="4374" dirty="0"/>
          </a:p>
        </p:txBody>
      </p:sp>
      <p:sp>
        <p:nvSpPr>
          <p:cNvPr id="6" name="Text 2"/>
          <p:cNvSpPr/>
          <p:nvPr/>
        </p:nvSpPr>
        <p:spPr>
          <a:xfrm>
            <a:off x="4490799" y="1670804"/>
            <a:ext cx="9306401" cy="333256"/>
          </a:xfrm>
          <a:prstGeom prst="rect">
            <a:avLst/>
          </a:prstGeom>
          <a:noFill/>
          <a:ln/>
        </p:spPr>
        <p:txBody>
          <a:bodyPr wrap="non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Goldbach's Conjecture is an unsolved problem in number theory.</a:t>
            </a:r>
            <a:endParaRPr lang="en-US" sz="1750" dirty="0"/>
          </a:p>
        </p:txBody>
      </p:sp>
      <p:pic>
        <p:nvPicPr>
          <p:cNvPr id="7" name="Image 2" descr="preencoded.png"/>
          <p:cNvPicPr>
            <a:picLocks noChangeAspect="1"/>
          </p:cNvPicPr>
          <p:nvPr/>
        </p:nvPicPr>
        <p:blipFill>
          <a:blip r:embed="rId5"/>
          <a:stretch>
            <a:fillRect/>
          </a:stretch>
        </p:blipFill>
        <p:spPr>
          <a:xfrm>
            <a:off x="4490799" y="2253972"/>
            <a:ext cx="1110972" cy="1777484"/>
          </a:xfrm>
          <a:prstGeom prst="rect">
            <a:avLst/>
          </a:prstGeom>
        </p:spPr>
      </p:pic>
      <p:sp>
        <p:nvSpPr>
          <p:cNvPr id="8" name="Text 3"/>
          <p:cNvSpPr/>
          <p:nvPr/>
        </p:nvSpPr>
        <p:spPr>
          <a:xfrm>
            <a:off x="5935028" y="2476143"/>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Statement</a:t>
            </a:r>
            <a:endParaRPr lang="en-US" sz="2187" dirty="0"/>
          </a:p>
        </p:txBody>
      </p:sp>
      <p:sp>
        <p:nvSpPr>
          <p:cNvPr id="9" name="Text 4"/>
          <p:cNvSpPr/>
          <p:nvPr/>
        </p:nvSpPr>
        <p:spPr>
          <a:xfrm>
            <a:off x="5935028" y="2956560"/>
            <a:ext cx="7862173"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It states that every even integer greater than 2 can be expressed as the sum of two prime numbers.</a:t>
            </a:r>
            <a:endParaRPr lang="en-US" sz="1750" dirty="0"/>
          </a:p>
        </p:txBody>
      </p:sp>
      <p:pic>
        <p:nvPicPr>
          <p:cNvPr id="10" name="Image 3" descr="preencoded.png"/>
          <p:cNvPicPr>
            <a:picLocks noChangeAspect="1"/>
          </p:cNvPicPr>
          <p:nvPr/>
        </p:nvPicPr>
        <p:blipFill>
          <a:blip r:embed="rId6"/>
          <a:stretch>
            <a:fillRect/>
          </a:stretch>
        </p:blipFill>
        <p:spPr>
          <a:xfrm>
            <a:off x="4490799" y="4031456"/>
            <a:ext cx="1110972" cy="1777484"/>
          </a:xfrm>
          <a:prstGeom prst="rect">
            <a:avLst/>
          </a:prstGeom>
        </p:spPr>
      </p:pic>
      <p:sp>
        <p:nvSpPr>
          <p:cNvPr id="11" name="Text 5"/>
          <p:cNvSpPr/>
          <p:nvPr/>
        </p:nvSpPr>
        <p:spPr>
          <a:xfrm>
            <a:off x="5935028" y="4253627"/>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Example</a:t>
            </a:r>
            <a:endParaRPr lang="en-US" sz="2187" dirty="0"/>
          </a:p>
        </p:txBody>
      </p:sp>
      <p:sp>
        <p:nvSpPr>
          <p:cNvPr id="12" name="Text 6"/>
          <p:cNvSpPr/>
          <p:nvPr/>
        </p:nvSpPr>
        <p:spPr>
          <a:xfrm>
            <a:off x="5935028" y="4734044"/>
            <a:ext cx="7862173" cy="333256"/>
          </a:xfrm>
          <a:prstGeom prst="rect">
            <a:avLst/>
          </a:prstGeom>
          <a:noFill/>
          <a:ln/>
        </p:spPr>
        <p:txBody>
          <a:bodyPr wrap="non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For example, 4 = 2 + 2, 6 = 3 + 3, 8 = 3 + 5.</a:t>
            </a:r>
            <a:endParaRPr lang="en-US" sz="1750" dirty="0"/>
          </a:p>
        </p:txBody>
      </p:sp>
      <p:pic>
        <p:nvPicPr>
          <p:cNvPr id="13" name="Image 4" descr="preencoded.png"/>
          <p:cNvPicPr>
            <a:picLocks noChangeAspect="1"/>
          </p:cNvPicPr>
          <p:nvPr/>
        </p:nvPicPr>
        <p:blipFill>
          <a:blip r:embed="rId7"/>
          <a:stretch>
            <a:fillRect/>
          </a:stretch>
        </p:blipFill>
        <p:spPr>
          <a:xfrm>
            <a:off x="4490799" y="5808940"/>
            <a:ext cx="1110972" cy="1777484"/>
          </a:xfrm>
          <a:prstGeom prst="rect">
            <a:avLst/>
          </a:prstGeom>
        </p:spPr>
      </p:pic>
      <p:sp>
        <p:nvSpPr>
          <p:cNvPr id="14" name="Text 7"/>
          <p:cNvSpPr/>
          <p:nvPr/>
        </p:nvSpPr>
        <p:spPr>
          <a:xfrm>
            <a:off x="5935028" y="6031111"/>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Unsolved</a:t>
            </a:r>
            <a:endParaRPr lang="en-US" sz="2187" dirty="0"/>
          </a:p>
        </p:txBody>
      </p:sp>
      <p:sp>
        <p:nvSpPr>
          <p:cNvPr id="15" name="Text 8"/>
          <p:cNvSpPr/>
          <p:nvPr/>
        </p:nvSpPr>
        <p:spPr>
          <a:xfrm>
            <a:off x="5935028" y="6511528"/>
            <a:ext cx="7862173" cy="66651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Despite extensive testing and numerous attempts to prove it, Goldbach's Conjecture remains unproven.</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174</TotalTime>
  <Words>1498</Words>
  <Application>Microsoft Office PowerPoint</Application>
  <PresentationFormat>Custom</PresentationFormat>
  <Paragraphs>164</Paragraphs>
  <Slides>20</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Algerian</vt:lpstr>
      <vt:lpstr>Arial</vt:lpstr>
      <vt:lpstr>Bahnschrift Light</vt:lpstr>
      <vt:lpstr>Calibri</vt:lpstr>
      <vt:lpstr>Courier New</vt:lpstr>
      <vt:lpstr>Eudoxus Sans</vt:lpstr>
      <vt:lpstr>Libre Baskerville</vt:lpstr>
      <vt:lpstr>Noto Sans Symbols</vt:lpstr>
      <vt:lpstr>Open Sans</vt:lpstr>
      <vt:lpstr>p22-mackinac-pro</vt:lpstr>
      <vt:lpstr>Tw Cen MT</vt:lpstr>
      <vt:lpstr>Tw Cen MT Condensed</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Fermat’s Theorem:  If p is prime and p|a then ap-1=1(mod p)  Proof: Every integer is congruent to 0,1,2,..p-1(mod p) Multiplying all non-zero residues by a, we get a, 2a, ..(p-1)a</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keerthy</cp:lastModifiedBy>
  <cp:revision>12</cp:revision>
  <dcterms:created xsi:type="dcterms:W3CDTF">2024-06-21T09:46:48Z</dcterms:created>
  <dcterms:modified xsi:type="dcterms:W3CDTF">2024-06-24T02:08:33Z</dcterms:modified>
</cp:coreProperties>
</file>